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3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4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5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6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6" r:id="rId2"/>
    <p:sldId id="257" r:id="rId3"/>
    <p:sldId id="258" r:id="rId4"/>
    <p:sldId id="259" r:id="rId5"/>
    <p:sldId id="268" r:id="rId6"/>
    <p:sldId id="270" r:id="rId7"/>
    <p:sldId id="265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33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ECD4A2-A376-46F6-A685-4CDCD33FAD6D}" v="21" dt="2025-03-26T13:04:28.4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3378" autoAdjust="0"/>
  </p:normalViewPr>
  <p:slideViewPr>
    <p:cSldViewPr snapToGrid="0">
      <p:cViewPr varScale="1">
        <p:scale>
          <a:sx n="73" d="100"/>
          <a:sy n="73" d="100"/>
        </p:scale>
        <p:origin x="22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4114" y="10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E5BAF-DA5A-454E-98C0-E9B5BFC68F15}" type="datetimeFigureOut">
              <a:rPr lang="fr-CH" smtClean="0"/>
              <a:t>28.04.2025</a:t>
            </a:fld>
            <a:endParaRPr lang="fr-CH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0C664-8F9D-4534-9F0A-0846933DA9B6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125788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cem.ch/setrabois/fiches-techniques/ft-02-soleil-exposition-aux-rayonnements-uv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meteosuisse.ch/" TargetMode="External"/><Relationship Id="rId4" Type="http://schemas.openxmlformats.org/officeDocument/2006/relationships/hyperlink" Target="http://www.sapros.ch/fr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>
                <a:latin typeface="Arial" panose="020B0604020202020204" pitchFamily="34" charset="0"/>
                <a:cs typeface="Arial" panose="020B0604020202020204" pitchFamily="34" charset="0"/>
              </a:rPr>
              <a:t>Ajoutez votre logo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0C664-8F9D-4534-9F0A-0846933DA9B6}" type="slidenum">
              <a:rPr lang="fr-CH" smtClean="0"/>
              <a:t>1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822282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Notre peau est composée de trois couches principales qui interagissent avec le soleil :</a:t>
            </a:r>
          </a:p>
          <a:p>
            <a:pPr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000" lvl="0" indent="-21600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L'Épiderme</a:t>
            </a:r>
            <a:r>
              <a:rPr lang="fr-FR" sz="1200" b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: La première ligne de défense. C'est la couche externe, visible.</a:t>
            </a:r>
          </a:p>
          <a:p>
            <a:pPr marL="288000" indent="-21600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fr-FR" sz="12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 Derme </a:t>
            </a:r>
            <a:r>
              <a:rPr lang="fr-FR" sz="1200" b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Le cœur </a:t>
            </a:r>
            <a:r>
              <a:rPr lang="fr-FR" b="0" dirty="0">
                <a:latin typeface="Arial" panose="020B0604020202020204" pitchFamily="34" charset="0"/>
                <a:cs typeface="Arial" panose="020B0604020202020204" pitchFamily="34" charset="0"/>
              </a:rPr>
              <a:t>de la peau. Situé sous l'épiderme. C'est ici que les UVA font leurs dégâts à long terme.</a:t>
            </a:r>
          </a:p>
          <a:p>
            <a:pPr marL="288000" indent="-216000">
              <a:buFont typeface="Arial" panose="020B0604020202020204" pitchFamily="34" charset="0"/>
              <a:buChar char="•"/>
            </a:pPr>
            <a:r>
              <a:rPr lang="fr-FR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L'Hypoderme</a:t>
            </a:r>
            <a:r>
              <a:rPr lang="fr-FR" b="0" dirty="0">
                <a:latin typeface="Arial" panose="020B0604020202020204" pitchFamily="34" charset="0"/>
                <a:cs typeface="Arial" panose="020B0604020202020204" pitchFamily="34" charset="0"/>
              </a:rPr>
              <a:t> (ou tissu sous-cutané) : La couche de graisse et de soutien. Elle n'est pas directement impliquée dans la réponse au soleil, mais elle contribue à l'isolation et à l'amortissement.</a:t>
            </a:r>
          </a:p>
          <a:p>
            <a:endParaRPr lang="fr-CH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 soleil interagit avec notre peau à travers différents types de rayons UV. Notre peau se défend en produisant de la mélanine pour absorber les rayons, en épaississant son épiderme et en réparant les dommages à l'ADN. Cependant, une exposition excessive peut dépasser ces mécanismes de défense, entraînant des coups de soleil, un vieillissement prématuré et un risque accru de cancer de la peau.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C'est pourquoi il est crucial de se protéger du soleil avec des vêtements, un écran solaire adapté et en évitant les heures les plus chaudes de la journée.</a:t>
            </a:r>
          </a:p>
          <a:p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0C664-8F9D-4534-9F0A-0846933DA9B6}" type="slidenum">
              <a:rPr lang="fr-CH" smtClean="0"/>
              <a:t>2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825233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Les UVA et UVB : Deux Types de Rayons Ultraviolets, Deux Impacts Distincts sur la Peau.</a:t>
            </a:r>
          </a:p>
          <a:p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40000" algn="l"/>
                <a:tab pos="3060000" algn="l"/>
              </a:tabLst>
              <a:defRPr/>
            </a:pPr>
            <a:r>
              <a:rPr lang="fr-CH" baseline="0" dirty="0">
                <a:latin typeface="Arial" panose="020B0604020202020204" pitchFamily="34" charset="0"/>
                <a:cs typeface="Arial" panose="020B0604020202020204" pitchFamily="34" charset="0"/>
              </a:rPr>
              <a:t>Caractéristique	UVA			UVB</a:t>
            </a:r>
          </a:p>
          <a:p>
            <a:pPr>
              <a:tabLst>
                <a:tab pos="1440000" algn="l"/>
                <a:tab pos="2880000" algn="l"/>
              </a:tabLst>
            </a:pPr>
            <a:r>
              <a:rPr lang="fr-CH" baseline="0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  <a:p>
            <a:pPr>
              <a:spcAft>
                <a:spcPts val="1200"/>
              </a:spcAft>
              <a:tabLst>
                <a:tab pos="1440000" algn="l"/>
                <a:tab pos="3600000" algn="l"/>
              </a:tabLst>
            </a:pPr>
            <a:r>
              <a:rPr lang="fr-CH" baseline="0" dirty="0">
                <a:latin typeface="Arial" panose="020B0604020202020204" pitchFamily="34" charset="0"/>
                <a:cs typeface="Arial" panose="020B0604020202020204" pitchFamily="34" charset="0"/>
              </a:rPr>
              <a:t>Longueur d’onde	Plus longue (315 – 400 mm)			Plus courte (280 – 315 mm)</a:t>
            </a:r>
          </a:p>
          <a:p>
            <a:pPr>
              <a:spcAft>
                <a:spcPts val="1200"/>
              </a:spcAft>
              <a:tabLst>
                <a:tab pos="1440000" algn="l"/>
                <a:tab pos="3600000" algn="l"/>
              </a:tabLst>
            </a:pPr>
            <a:endParaRPr lang="fr-CH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tabLst>
                <a:tab pos="1440000" algn="l"/>
                <a:tab pos="3600000" algn="l"/>
              </a:tabLst>
            </a:pPr>
            <a:r>
              <a:rPr lang="fr-CH" baseline="0" dirty="0">
                <a:latin typeface="Arial" panose="020B0604020202020204" pitchFamily="34" charset="0"/>
                <a:cs typeface="Arial" panose="020B0604020202020204" pitchFamily="34" charset="0"/>
              </a:rPr>
              <a:t>Pénétration cutanée	Profonde (derme)			Superficielle (épiderme)</a:t>
            </a:r>
          </a:p>
          <a:p>
            <a:pPr>
              <a:spcBef>
                <a:spcPts val="1200"/>
              </a:spcBef>
              <a:spcAft>
                <a:spcPts val="1200"/>
              </a:spcAft>
              <a:tabLst>
                <a:tab pos="1440000" algn="l"/>
                <a:tab pos="3600000" algn="l"/>
              </a:tabLst>
            </a:pPr>
            <a:endParaRPr lang="fr-CH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1440000" algn="l"/>
                <a:tab pos="3600000" algn="l"/>
              </a:tabLst>
              <a:defRPr/>
            </a:pPr>
            <a:r>
              <a:rPr lang="fr-CH" baseline="0" dirty="0">
                <a:latin typeface="Arial" panose="020B0604020202020204" pitchFamily="34" charset="0"/>
                <a:cs typeface="Arial" panose="020B0604020202020204" pitchFamily="34" charset="0"/>
              </a:rPr>
              <a:t>Intensité 	Constante, même par temps			Variable (heure, saison, altitude, réverbération)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1440000" algn="l"/>
                <a:tab pos="3600000" algn="l"/>
              </a:tabLst>
              <a:defRPr/>
            </a:pPr>
            <a:r>
              <a:rPr lang="fr-CH" baseline="0" dirty="0">
                <a:latin typeface="Arial" panose="020B0604020202020204" pitchFamily="34" charset="0"/>
                <a:cs typeface="Arial" panose="020B0604020202020204" pitchFamily="34" charset="0"/>
              </a:rPr>
              <a:t>	nuageux / couvert</a:t>
            </a:r>
          </a:p>
          <a:p>
            <a:pPr>
              <a:spcBef>
                <a:spcPts val="1200"/>
              </a:spcBef>
              <a:spcAft>
                <a:spcPts val="1200"/>
              </a:spcAft>
              <a:tabLst>
                <a:tab pos="1440000" algn="l"/>
                <a:tab pos="3600000" algn="l"/>
              </a:tabLst>
            </a:pPr>
            <a:r>
              <a:rPr lang="fr-CH" baseline="0" dirty="0">
                <a:latin typeface="Arial" panose="020B0604020202020204" pitchFamily="34" charset="0"/>
                <a:cs typeface="Arial" panose="020B0604020202020204" pitchFamily="34" charset="0"/>
              </a:rPr>
              <a:t>															</a:t>
            </a:r>
          </a:p>
          <a:p>
            <a:pPr>
              <a:spcBef>
                <a:spcPts val="1200"/>
              </a:spcBef>
              <a:spcAft>
                <a:spcPts val="1200"/>
              </a:spcAft>
              <a:tabLst>
                <a:tab pos="1440000" algn="l"/>
                <a:tab pos="3600000" algn="l"/>
              </a:tabLst>
            </a:pPr>
            <a:r>
              <a:rPr lang="fr-CH" baseline="0" dirty="0">
                <a:latin typeface="Arial" panose="020B0604020202020204" pitchFamily="34" charset="0"/>
                <a:cs typeface="Arial" panose="020B0604020202020204" pitchFamily="34" charset="0"/>
              </a:rPr>
              <a:t>Effets principaux	Vieillissement cutané, dommages			Coup de soleil, bronzage (direct) dommages directs à l’ADN</a:t>
            </a:r>
          </a:p>
          <a:p>
            <a:pPr>
              <a:spcBef>
                <a:spcPts val="1200"/>
              </a:spcBef>
              <a:spcAft>
                <a:spcPts val="1200"/>
              </a:spcAft>
              <a:tabLst>
                <a:tab pos="1440000" algn="l"/>
                <a:tab pos="3600000" algn="l"/>
              </a:tabLst>
            </a:pPr>
            <a:r>
              <a:rPr lang="fr-CH" baseline="0" dirty="0">
                <a:latin typeface="Arial" panose="020B0604020202020204" pitchFamily="34" charset="0"/>
                <a:cs typeface="Arial" panose="020B0604020202020204" pitchFamily="34" charset="0"/>
              </a:rPr>
              <a:t>	indirects à l’ADN. Tâches pigmentaires 	synthèse de vitamine D						</a:t>
            </a:r>
          </a:p>
          <a:p>
            <a:pPr>
              <a:spcBef>
                <a:spcPts val="1200"/>
              </a:spcBef>
              <a:spcAft>
                <a:spcPts val="1200"/>
              </a:spcAft>
              <a:tabLst>
                <a:tab pos="1440000" algn="l"/>
                <a:tab pos="3600000" algn="l"/>
              </a:tabLst>
            </a:pPr>
            <a:r>
              <a:rPr lang="fr-CH" baseline="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0C664-8F9D-4534-9F0A-0846933DA9B6}" type="slidenum">
              <a:rPr lang="fr-CH" smtClean="0"/>
              <a:t>3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377673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Quels sont les dangers</a:t>
            </a:r>
          </a:p>
          <a:p>
            <a:pPr marL="228600" indent="-228600">
              <a:buFont typeface="+mj-lt"/>
              <a:buAutoNum type="arabicPeriod"/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Quels sont les risques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0C664-8F9D-4534-9F0A-0846933DA9B6}" type="slidenum">
              <a:rPr lang="fr-CH" smtClean="0"/>
              <a:t>4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382643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CE27C-E1CE-0E77-A66F-C0C9741D9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B7098F1-F6A6-FDC7-B38F-A203CCE9C5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E5CD59A-F1E1-486F-4C54-27102E5BFC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buFont typeface="+mj-lt"/>
              <a:buAutoNum type="arabicPeriod"/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Si possible, privilégiez les zones ombragées, surtout entre 11h et 15h, lorsque l’intensité du soleil est la plus forte.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Privilégiez des vêtements qui couvrent autant de zones cutanées que possible. Optez pour des tissus légers et respirants.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Dès le mois d’avril et jusqu’en septembre, appliquez plusieurs fois par jour une grande quantité de crème solaire avec un indice de protection minimal de 30.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En juin et juillet, renforcez votre protection individuelle avec l’ajout d’une visière frontale et un protège-nuque. La peau particulièrement sensible du visage, des oreilles, de la nuque sera ainsi mieux protégée. N’oubliez pas de protéger vos lèvres avec un baume protecteur spécifique.</a:t>
            </a:r>
          </a:p>
          <a:p>
            <a:pPr marL="228600" lvl="0" indent="-228600">
              <a:buFont typeface="+mj-lt"/>
              <a:buAutoNum type="arabicPeriod"/>
            </a:pP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0" lvl="2" indent="-228600">
              <a:buFont typeface="+mj-lt"/>
              <a:buAutoNum type="arabicPeriod"/>
            </a:pP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2224708-D80D-8C4D-086A-9A3C3FD7BE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0C664-8F9D-4534-9F0A-0846933DA9B6}" type="slidenum">
              <a:rPr lang="fr-CH" smtClean="0"/>
              <a:t>5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058388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EDCC9-E18B-4C87-B37E-15A3C9051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15E74D3-FA51-CB66-A624-14E6ECB8BE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4CC40D4-AFE3-B365-BC32-24C3841972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60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C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Hydratation:</a:t>
            </a:r>
          </a:p>
          <a:p>
            <a:pPr marL="4680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Buvez régulièrement de l’eau. Ne pas attendre la sensation de soif! Évitez les boissons alcoolisées ou très sucrées, car elles peuvent entraîner une déshydratation.</a:t>
            </a:r>
          </a:p>
          <a:p>
            <a:pPr marL="2160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C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Alimentation adaptée:</a:t>
            </a:r>
          </a:p>
          <a:p>
            <a:pPr marL="4680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Optez pour une alimentation riche en fruits et légumes de saison. Ils apportent des nutriments essentiels pour la santé de votre peau.</a:t>
            </a:r>
          </a:p>
          <a:p>
            <a:pPr marL="2160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C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Infos utiles:</a:t>
            </a:r>
          </a:p>
          <a:p>
            <a:pPr marL="468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SETRABOIS:	</a:t>
            </a:r>
            <a:r>
              <a: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www.setrabois.ch</a:t>
            </a:r>
            <a:endParaRPr kumimoji="0" lang="fr-C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68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SAPROS:	</a:t>
            </a:r>
            <a:r>
              <a: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www.sapros.ch/fr</a:t>
            </a:r>
            <a:r>
              <a: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468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Météo Suisse:	</a:t>
            </a:r>
            <a:r>
              <a: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www.meteosuisse.ch</a:t>
            </a:r>
            <a:r>
              <a:rPr kumimoji="0" lang="fr-C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E6DE63-1987-D5B4-16AC-57F6F30C22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0C664-8F9D-4534-9F0A-0846933DA9B6}" type="slidenum">
              <a:rPr lang="fr-CH" smtClean="0"/>
              <a:t>6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046543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Lire la diapositive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0C664-8F9D-4534-9F0A-0846933DA9B6}" type="slidenum">
              <a:rPr lang="fr-CH" smtClean="0"/>
              <a:t>7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319749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E4C813-C515-1540-51A3-604DDAB47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07646A3-CD65-A616-8AE7-AB822971B6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09A00E-D9E0-B36B-B6D6-B154214F6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6754-7FBB-4499-A3F8-3912B41D57C9}" type="datetimeFigureOut">
              <a:rPr lang="fr-CH" smtClean="0"/>
              <a:t>28.04.2025</a:t>
            </a:fld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22949B-2CEA-B5C3-0A75-9B0E22EC3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33F812-04AB-0A58-CFD7-B15A9E556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890D-0054-401D-8BD4-9681A7729E35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717417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E75A2E-030B-BA38-1E58-F56D3FFCA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900CC91-4050-7A50-2CD6-6889C6768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911E94-E7CC-D249-FE16-8D313F280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6754-7FBB-4499-A3F8-3912B41D57C9}" type="datetimeFigureOut">
              <a:rPr lang="fr-CH" smtClean="0"/>
              <a:t>28.04.2025</a:t>
            </a:fld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8A0052-BA77-9FD0-F530-4F3614254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5B9947-4BB5-CCD0-50A8-D0DE4C98E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890D-0054-401D-8BD4-9681A7729E35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008999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0A99FCD-3210-09DF-6BE6-B675818AF2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EAC04D8-B6D5-C923-6979-777988998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7E83B8-F852-5C55-E991-099AB0A93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6754-7FBB-4499-A3F8-3912B41D57C9}" type="datetimeFigureOut">
              <a:rPr lang="fr-CH" smtClean="0"/>
              <a:t>28.04.2025</a:t>
            </a:fld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6F3B54-1A41-0CFA-BE4D-58B5ACE72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E3DC08-653D-D47F-D52E-CEFB064B1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890D-0054-401D-8BD4-9681A7729E35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793239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193B8E-0FF5-D66F-A5F7-1168981E1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9118A3-1878-B473-7A01-ACABC715A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E69B807-9FBC-FC95-BF37-08B0A2467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6754-7FBB-4499-A3F8-3912B41D57C9}" type="datetimeFigureOut">
              <a:rPr lang="fr-CH" smtClean="0"/>
              <a:t>28.04.2025</a:t>
            </a:fld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D523E9-5ADD-DD8A-D616-57B125CF6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A5A0C7-4D82-A7F9-C166-4AFA54021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890D-0054-401D-8BD4-9681A7729E35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347016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D61503-FB40-1BB5-FBEC-471BFEC52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853B41-BA79-A7C2-7C23-08ACEECA3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8AD827-4A52-4DB4-E67D-BB51E8D68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6754-7FBB-4499-A3F8-3912B41D57C9}" type="datetimeFigureOut">
              <a:rPr lang="fr-CH" smtClean="0"/>
              <a:t>28.04.2025</a:t>
            </a:fld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76B74C-E512-C99B-55C7-7EF7A79D0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0DE7D3-47EB-5FE1-F588-9582C6364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890D-0054-401D-8BD4-9681A7729E35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223846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F901EF-7744-602C-054F-5941799E4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72B1B5-639B-77AF-374D-0B98D33933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EFF5D5C-7256-C469-3A60-43DA15F819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3478570-8912-B22F-1380-F65EF1394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6754-7FBB-4499-A3F8-3912B41D57C9}" type="datetimeFigureOut">
              <a:rPr lang="fr-CH" smtClean="0"/>
              <a:t>28.04.2025</a:t>
            </a:fld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098413A-9003-C941-A1F7-5EED67642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96F82F4-CE95-A570-C6F3-B70FC099B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890D-0054-401D-8BD4-9681A7729E35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225888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A62389-A9FD-21AA-7BDE-F67AE4816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12C8B44-2ACB-2D54-F356-352578398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7AC83A5-D996-F55D-0FC0-C2D0CF380F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461DCD9-168A-7E63-12F6-EDDB0BD9E1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78EBF39-07CC-9ACD-927F-4A614E8A25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E519764-3DBA-CB41-316C-C4B14EF71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6754-7FBB-4499-A3F8-3912B41D57C9}" type="datetimeFigureOut">
              <a:rPr lang="fr-CH" smtClean="0"/>
              <a:t>28.04.2025</a:t>
            </a:fld>
            <a:endParaRPr lang="fr-CH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BDBCE0C-FCDA-6F2B-0355-CBBCB9F5F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3F412FD-BB17-0B97-5E0E-C5A227D28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890D-0054-401D-8BD4-9681A7729E35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085146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BCFC71-5F1C-2589-082E-C4A5F3BC3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C222F4C-CD4A-6E97-0205-9FFD2A452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6754-7FBB-4499-A3F8-3912B41D57C9}" type="datetimeFigureOut">
              <a:rPr lang="fr-CH" smtClean="0"/>
              <a:t>28.04.2025</a:t>
            </a:fld>
            <a:endParaRPr lang="fr-CH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B41F775-FF81-9498-78AC-F43C98672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E29D406-EF6A-D23C-7D6D-D475311BD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890D-0054-401D-8BD4-9681A7729E35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733588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6951F86-D7DB-8312-599A-A9A0829F3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6754-7FBB-4499-A3F8-3912B41D57C9}" type="datetimeFigureOut">
              <a:rPr lang="fr-CH" smtClean="0"/>
              <a:t>28.04.2025</a:t>
            </a:fld>
            <a:endParaRPr lang="fr-CH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5B7001B-5BC2-A1F2-E3D6-486EB508B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FB3878A-6B27-B7D0-8DE7-D67303CCE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890D-0054-401D-8BD4-9681A7729E35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783254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CC0862-67E4-03FE-6363-6E32E42EC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0EA828-4E24-CAE9-1A56-8A03880D3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FA9FB37-7DCA-6AFB-66C3-0992F26ED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9DABFCF-E15C-0134-D59D-4E69BCC21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6754-7FBB-4499-A3F8-3912B41D57C9}" type="datetimeFigureOut">
              <a:rPr lang="fr-CH" smtClean="0"/>
              <a:t>28.04.2025</a:t>
            </a:fld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55BF69F-35AF-C948-C0A3-A46A51175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FBE34AD-8F4B-47D6-EE94-86A396F4B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890D-0054-401D-8BD4-9681A7729E35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528835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CAE406-9782-FE18-9BAD-6B7F096F5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83B2CBD-6DF0-D15D-468B-F8D221E86C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4C214F9-8F54-A597-57CD-6D07E57F8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C7ACBC1-ADCE-A4F1-1D1B-5381BBB68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6754-7FBB-4499-A3F8-3912B41D57C9}" type="datetimeFigureOut">
              <a:rPr lang="fr-CH" smtClean="0"/>
              <a:t>28.04.2025</a:t>
            </a:fld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3B878-4273-2E22-C8C7-E145533AE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20F563A-CA1F-203C-F87D-675D73E52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890D-0054-401D-8BD4-9681A7729E35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775704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0B15C84-8335-0213-1718-05AD6BE9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2FEF25E-9DB7-1CBF-0128-1740D5F5F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6392E6-1C2D-7F85-703D-3016E68438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136754-7FBB-4499-A3F8-3912B41D57C9}" type="datetimeFigureOut">
              <a:rPr lang="fr-CH" smtClean="0"/>
              <a:t>28.04.2025</a:t>
            </a:fld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3F1C6D-051F-FB7F-4FE1-35C17542F3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CH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B1E9CE-8A4F-E1EE-8DA8-385578100B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09890D-0054-401D-8BD4-9681A7729E35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255571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tags" Target="../tags/tag3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image" Target="../media/image4.jpeg"/><Relationship Id="rId5" Type="http://schemas.openxmlformats.org/officeDocument/2006/relationships/tags" Target="../tags/tag10.xml"/><Relationship Id="rId10" Type="http://schemas.openxmlformats.org/officeDocument/2006/relationships/image" Target="../media/image3.png"/><Relationship Id="rId4" Type="http://schemas.openxmlformats.org/officeDocument/2006/relationships/tags" Target="../tags/tag9.xml"/><Relationship Id="rId9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image" Target="../media/image3.png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image" Target="../media/image2.jpg"/><Relationship Id="rId2" Type="http://schemas.openxmlformats.org/officeDocument/2006/relationships/tags" Target="../tags/tag13.xml"/><Relationship Id="rId16" Type="http://schemas.openxmlformats.org/officeDocument/2006/relationships/image" Target="../media/image8.png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notesSlide" Target="../notesSlides/notesSlide3.xml"/><Relationship Id="rId5" Type="http://schemas.openxmlformats.org/officeDocument/2006/relationships/tags" Target="../tags/tag16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image" Target="../media/image3.png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image" Target="../media/image2.jp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25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4.xml"/><Relationship Id="rId9" Type="http://schemas.openxmlformats.org/officeDocument/2006/relationships/tags" Target="../tags/tag2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tags" Target="../tags/tag32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4.xml"/><Relationship Id="rId10" Type="http://schemas.openxmlformats.org/officeDocument/2006/relationships/image" Target="../media/image9.png"/><Relationship Id="rId4" Type="http://schemas.openxmlformats.org/officeDocument/2006/relationships/tags" Target="../tags/tag33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tags" Target="../tags/tag37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9.xml"/><Relationship Id="rId10" Type="http://schemas.openxmlformats.org/officeDocument/2006/relationships/image" Target="../media/image10.png"/><Relationship Id="rId4" Type="http://schemas.openxmlformats.org/officeDocument/2006/relationships/tags" Target="../tags/tag38.xml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tags" Target="../tags/tag42.xml"/><Relationship Id="rId7" Type="http://schemas.openxmlformats.org/officeDocument/2006/relationships/notesSlide" Target="../notesSlides/notesSlide7.xml"/><Relationship Id="rId12" Type="http://schemas.openxmlformats.org/officeDocument/2006/relationships/hyperlink" Target="http://www.meteosuisse.ch/" TargetMode="Externa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slideLayout" Target="../slideLayouts/slideLayout2.xml"/><Relationship Id="rId11" Type="http://schemas.openxmlformats.org/officeDocument/2006/relationships/hyperlink" Target="http://www.sapros.ch/fr" TargetMode="External"/><Relationship Id="rId5" Type="http://schemas.openxmlformats.org/officeDocument/2006/relationships/tags" Target="../tags/tag44.xml"/><Relationship Id="rId10" Type="http://schemas.openxmlformats.org/officeDocument/2006/relationships/hyperlink" Target="https://www.frecem.ch/setrabois/fiches-techniques/ft-02-soleil-exposition-aux-rayonnements-uv" TargetMode="External"/><Relationship Id="rId4" Type="http://schemas.openxmlformats.org/officeDocument/2006/relationships/tags" Target="../tags/tag43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E8320-F33C-4A4F-5489-5497BF213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Police, conception, Graphique&#10;&#10;Le contenu généré par l’IA peut être incorrect.">
            <a:extLst>
              <a:ext uri="{FF2B5EF4-FFF2-40B4-BE49-F238E27FC236}">
                <a16:creationId xmlns:a16="http://schemas.microsoft.com/office/drawing/2014/main" id="{C23C2824-5704-06FE-D372-D75469B09A3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950" y="0"/>
            <a:ext cx="5001049" cy="2813090"/>
          </a:xfrm>
          <a:prstGeom prst="rect">
            <a:avLst/>
          </a:prstGeom>
        </p:spPr>
      </p:pic>
      <p:pic>
        <p:nvPicPr>
          <p:cNvPr id="9" name="Image 8" descr="Une image contenant habits, personne, chaussures, homme&#10;&#10;Le contenu généré par l’IA peut être incorrect.">
            <a:extLst>
              <a:ext uri="{FF2B5EF4-FFF2-40B4-BE49-F238E27FC236}">
                <a16:creationId xmlns:a16="http://schemas.microsoft.com/office/drawing/2014/main" id="{114B86A4-6DF3-0A7F-4818-CAF59E051E5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963"/>
          <a:stretch/>
        </p:blipFill>
        <p:spPr>
          <a:xfrm>
            <a:off x="1" y="0"/>
            <a:ext cx="7190949" cy="6858000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FF2C556A-0FB1-44FA-33B2-F771D1FD40D2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30838" y="4912994"/>
            <a:ext cx="5279627" cy="1722150"/>
          </a:xfrm>
        </p:spPr>
        <p:txBody>
          <a:bodyPr>
            <a:noAutofit/>
          </a:bodyPr>
          <a:lstStyle/>
          <a:p>
            <a:pPr algn="l"/>
            <a:r>
              <a:rPr lang="fr-CH" sz="48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SOLEIL ET</a:t>
            </a:r>
          </a:p>
          <a:p>
            <a:pPr algn="l"/>
            <a:r>
              <a:rPr lang="fr-CH" sz="48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PROTECTION UV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A51F86D-77D5-9BCD-E16E-7E92F6383F2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376687" y="2850386"/>
            <a:ext cx="46295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dirty="0">
                <a:latin typeface="Arial" panose="020B0604020202020204" pitchFamily="34" charset="0"/>
                <a:cs typeface="Arial" panose="020B0604020202020204" pitchFamily="34" charset="0"/>
              </a:rPr>
              <a:t>Logo de l’entreprise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CD744CC-0FF6-6DB9-5246-8EA7563E235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376686" y="4251274"/>
            <a:ext cx="462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>
                <a:latin typeface="Arial" panose="020B0604020202020204" pitchFamily="34" charset="0"/>
                <a:cs typeface="Arial" panose="020B0604020202020204" pitchFamily="34" charset="0"/>
              </a:rPr>
              <a:t>Formation interne: Soleil et forte chaleur</a:t>
            </a:r>
          </a:p>
        </p:txBody>
      </p:sp>
    </p:spTree>
    <p:extLst>
      <p:ext uri="{BB962C8B-B14F-4D97-AF65-F5344CB8AC3E}">
        <p14:creationId xmlns:p14="http://schemas.microsoft.com/office/powerpoint/2010/main" val="2175831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habits, personne, chaussures, homme&#10;&#10;Le contenu généré par l’IA peut être incorrect.">
            <a:extLst>
              <a:ext uri="{FF2B5EF4-FFF2-40B4-BE49-F238E27FC236}">
                <a16:creationId xmlns:a16="http://schemas.microsoft.com/office/drawing/2014/main" id="{D89D9299-1958-3DE5-B789-82806E6D2E1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963"/>
          <a:stretch/>
        </p:blipFill>
        <p:spPr>
          <a:xfrm>
            <a:off x="10745632" y="0"/>
            <a:ext cx="1446368" cy="13793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BF1D9FE-9CCF-9765-E833-E811A6D4A4E4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8134719" cy="1325563"/>
          </a:xfrm>
        </p:spPr>
        <p:txBody>
          <a:bodyPr/>
          <a:lstStyle/>
          <a:p>
            <a:r>
              <a:rPr lang="fr-CH" b="1" dirty="0"/>
              <a:t>FONCTIONNEMENT DE LA PEAU</a:t>
            </a:r>
          </a:p>
        </p:txBody>
      </p:sp>
      <p:pic>
        <p:nvPicPr>
          <p:cNvPr id="5" name="Espace réservé du contenu 4" descr="Une image contenant Police, text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4AC50EF9-00AB-619C-B184-961FD8D3D562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134" y="597517"/>
            <a:ext cx="1257363" cy="1843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EEE55EC-DDC0-6CB3-F83F-E798123F897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73395" y="1379397"/>
            <a:ext cx="11218606" cy="101341"/>
          </a:xfrm>
          <a:prstGeom prst="rect">
            <a:avLst/>
          </a:prstGeom>
          <a:solidFill>
            <a:srgbClr val="E933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7" name="Image 6" descr="Une image contenant texte, diagramme, carte&#10;&#10;Le contenu généré par l’IA peut être incorrect.">
            <a:extLst>
              <a:ext uri="{FF2B5EF4-FFF2-40B4-BE49-F238E27FC236}">
                <a16:creationId xmlns:a16="http://schemas.microsoft.com/office/drawing/2014/main" id="{DDC7A8F4-E57C-F624-EA37-A6E574B2D29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53721" y="566627"/>
            <a:ext cx="5167312" cy="7309246"/>
          </a:xfrm>
          <a:prstGeom prst="rect">
            <a:avLst/>
          </a:prstGeom>
        </p:spPr>
      </p:pic>
      <p:pic>
        <p:nvPicPr>
          <p:cNvPr id="8" name="Espace réservé du contenu 19">
            <a:extLst>
              <a:ext uri="{FF2B5EF4-FFF2-40B4-BE49-F238E27FC236}">
                <a16:creationId xmlns:a16="http://schemas.microsoft.com/office/drawing/2014/main" id="{3F0508DD-2CB1-9C0E-ECEF-CA0208104F7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/>
          <a:srcRect l="31131" t="10014" r="7617" b="4035"/>
          <a:stretch/>
        </p:blipFill>
        <p:spPr>
          <a:xfrm>
            <a:off x="973394" y="1690688"/>
            <a:ext cx="3784437" cy="505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66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40F60-C469-584C-E414-E67ACFCAF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habits, personne, chaussures, homme&#10;&#10;Le contenu généré par l’IA peut être incorrect.">
            <a:extLst>
              <a:ext uri="{FF2B5EF4-FFF2-40B4-BE49-F238E27FC236}">
                <a16:creationId xmlns:a16="http://schemas.microsoft.com/office/drawing/2014/main" id="{DC9F5134-C68E-B9EC-D486-6739607D2C7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963"/>
          <a:stretch/>
        </p:blipFill>
        <p:spPr>
          <a:xfrm>
            <a:off x="10745632" y="0"/>
            <a:ext cx="1446368" cy="13793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249732-857E-DFFD-FE2B-3A9583DEB705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8111121" cy="1325563"/>
          </a:xfrm>
        </p:spPr>
        <p:txBody>
          <a:bodyPr/>
          <a:lstStyle/>
          <a:p>
            <a:r>
              <a:rPr lang="fr-CH" b="1" dirty="0"/>
              <a:t>UV-A ET UV-B</a:t>
            </a:r>
          </a:p>
        </p:txBody>
      </p:sp>
      <p:pic>
        <p:nvPicPr>
          <p:cNvPr id="5" name="Espace réservé du contenu 4" descr="Une image contenant Police, text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A52CCD72-53A6-C98B-D862-99CD9A65EE88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134" y="597517"/>
            <a:ext cx="1257363" cy="1843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E0778A8-EB47-E295-739A-49F1A29A177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73395" y="1379397"/>
            <a:ext cx="11218606" cy="101341"/>
          </a:xfrm>
          <a:prstGeom prst="rect">
            <a:avLst/>
          </a:prstGeom>
          <a:solidFill>
            <a:srgbClr val="E933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C39D2D15-2EBD-E7D5-F36C-9FDAE62A9E5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4"/>
          <a:srcRect l="30165" t="33993" r="8381" b="8782"/>
          <a:stretch/>
        </p:blipFill>
        <p:spPr>
          <a:xfrm>
            <a:off x="9033809" y="1785014"/>
            <a:ext cx="2996875" cy="269997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BBA7BD4-AE89-CC95-3421-C899A0E075E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3111540" y="2360344"/>
            <a:ext cx="5803895" cy="424928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804E604-1F27-7AB7-E9D1-573E35E031B9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/>
          <a:srcRect l="22775" t="49099" r="10829" b="11743"/>
          <a:stretch/>
        </p:blipFill>
        <p:spPr>
          <a:xfrm>
            <a:off x="161316" y="1690688"/>
            <a:ext cx="3872446" cy="2159164"/>
          </a:xfrm>
          <a:prstGeom prst="rect">
            <a:avLst/>
          </a:prstGeom>
        </p:spPr>
      </p:pic>
      <p:sp>
        <p:nvSpPr>
          <p:cNvPr id="11" name="Flèche : virage 10">
            <a:extLst>
              <a:ext uri="{FF2B5EF4-FFF2-40B4-BE49-F238E27FC236}">
                <a16:creationId xmlns:a16="http://schemas.microsoft.com/office/drawing/2014/main" id="{04294591-FAA9-F919-F493-9A5CA5AA2B4E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 rot="5400000">
            <a:off x="3952567" y="2147366"/>
            <a:ext cx="1209368" cy="530525"/>
          </a:xfrm>
          <a:prstGeom prst="bentArrow">
            <a:avLst/>
          </a:prstGeom>
          <a:solidFill>
            <a:srgbClr val="E933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12" name="Flèche : virage 11">
            <a:extLst>
              <a:ext uri="{FF2B5EF4-FFF2-40B4-BE49-F238E27FC236}">
                <a16:creationId xmlns:a16="http://schemas.microsoft.com/office/drawing/2014/main" id="{463F936B-8F09-653E-3275-0431B6DE1B7A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 rot="16200000" flipH="1">
            <a:off x="6694013" y="2200139"/>
            <a:ext cx="1209368" cy="530525"/>
          </a:xfrm>
          <a:prstGeom prst="ben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108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675E8-08FE-0196-E681-540857CDF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habits, personne, chaussures, homme&#10;&#10;Le contenu généré par l’IA peut être incorrect.">
            <a:extLst>
              <a:ext uri="{FF2B5EF4-FFF2-40B4-BE49-F238E27FC236}">
                <a16:creationId xmlns:a16="http://schemas.microsoft.com/office/drawing/2014/main" id="{7B2772A3-152E-6C69-9C3D-AE2508C24FE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963"/>
          <a:stretch/>
        </p:blipFill>
        <p:spPr>
          <a:xfrm>
            <a:off x="10745632" y="0"/>
            <a:ext cx="1446368" cy="13793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E3F7110-95BB-6FA9-B384-BCFDCDC8AEE6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1" y="365125"/>
            <a:ext cx="2724149" cy="1325563"/>
          </a:xfrm>
        </p:spPr>
        <p:txBody>
          <a:bodyPr/>
          <a:lstStyle/>
          <a:p>
            <a:r>
              <a:rPr lang="fr-CH" b="1" dirty="0"/>
              <a:t>DANGERS</a:t>
            </a:r>
          </a:p>
        </p:txBody>
      </p:sp>
      <p:pic>
        <p:nvPicPr>
          <p:cNvPr id="5" name="Espace réservé du contenu 4" descr="Une image contenant Police, text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21A37B74-0615-5455-859A-EF4505AD17F7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134" y="597517"/>
            <a:ext cx="1257363" cy="1843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CD9DCA8-B6CA-F654-2401-9425D2C963E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73395" y="1379397"/>
            <a:ext cx="11218606" cy="101341"/>
          </a:xfrm>
          <a:prstGeom prst="rect">
            <a:avLst/>
          </a:prstGeom>
          <a:solidFill>
            <a:srgbClr val="E933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E2547BF-8550-1CDF-F187-C03EF145FB12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945030" y="1690688"/>
            <a:ext cx="552378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Vieillissement cutané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CH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Rides et tâches brunes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Coups de soleil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CH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Brûlures 1</a:t>
            </a:r>
            <a:r>
              <a:rPr lang="fr-CH" sz="2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fr-CH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degré ou 2</a:t>
            </a:r>
            <a:r>
              <a:rPr lang="fr-CH" sz="2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ème</a:t>
            </a:r>
            <a:r>
              <a:rPr lang="fr-CH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degré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Insolation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CH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Coup de chaud, maux de tête, fièvre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CH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Pertes de connaissance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Risques pour les yeux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CH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Troubles ou pertes de la vision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CH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Brûlures oculaires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CH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kératite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Cancer de la peau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CH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Cancer cutané</a:t>
            </a:r>
            <a:endParaRPr lang="fr-CH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E74168C-B44B-DA21-7942-AE40AE064A3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838201" y="1690688"/>
            <a:ext cx="34678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Expositions prolongées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UV-A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UV-B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H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Réverbérations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614EF7C-5FCA-7DB9-7105-14BE4AEDE14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945030" y="609956"/>
            <a:ext cx="3838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CH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RISQUES</a:t>
            </a:r>
            <a:endParaRPr lang="fr-CH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A020024-BC8C-0CE2-B166-DACF9DCF648B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 flipH="1">
            <a:off x="4568667" y="609955"/>
            <a:ext cx="8953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4400" b="1" dirty="0">
                <a:solidFill>
                  <a:prstClr val="black"/>
                </a:solidFill>
                <a:latin typeface="Aptos Display" panose="02110004020202020204"/>
                <a:ea typeface="+mj-ea"/>
                <a:cs typeface="+mj-cs"/>
              </a:rPr>
              <a:t>I</a:t>
            </a:r>
            <a:endParaRPr lang="fr-CH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2B4FD63-746D-164C-55B0-AD3A79C11A1C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>
          <a:xfrm>
            <a:off x="4751204" y="1787445"/>
            <a:ext cx="45950" cy="453524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327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0202F-ED70-7608-D76E-AE78F0656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habits, personne, chaussures, homme&#10;&#10;Le contenu généré par l’IA peut être incorrect.">
            <a:extLst>
              <a:ext uri="{FF2B5EF4-FFF2-40B4-BE49-F238E27FC236}">
                <a16:creationId xmlns:a16="http://schemas.microsoft.com/office/drawing/2014/main" id="{267D04A7-E107-D8A9-788B-C59E179F903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963"/>
          <a:stretch/>
        </p:blipFill>
        <p:spPr>
          <a:xfrm>
            <a:off x="10745632" y="0"/>
            <a:ext cx="1446368" cy="13793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2AF1CD6-790B-D055-2173-C741FB5B0315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9680350" cy="1325563"/>
          </a:xfrm>
        </p:spPr>
        <p:txBody>
          <a:bodyPr/>
          <a:lstStyle/>
          <a:p>
            <a:r>
              <a:rPr lang="fr-CH" b="1" dirty="0"/>
              <a:t>SE PROTÉGER EN ENTREPRISE</a:t>
            </a:r>
          </a:p>
        </p:txBody>
      </p:sp>
      <p:pic>
        <p:nvPicPr>
          <p:cNvPr id="5" name="Espace réservé du contenu 4" descr="Une image contenant Police, text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55D15CDC-2388-D0BA-EB70-B65017DB821F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134" y="597517"/>
            <a:ext cx="1257363" cy="1843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74D360B-4D85-40DD-94F3-B4A66278F65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73395" y="1379397"/>
            <a:ext cx="11218606" cy="101341"/>
          </a:xfrm>
          <a:prstGeom prst="rect">
            <a:avLst/>
          </a:prstGeom>
          <a:solidFill>
            <a:srgbClr val="E933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31EBDC9-EB73-5A69-0B50-379F2E62211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973395" y="1684901"/>
            <a:ext cx="10195736" cy="480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156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0EDCB-EC94-E90A-527D-218AE6A4B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habits, personne, chaussures, homme&#10;&#10;Le contenu généré par l’IA peut être incorrect.">
            <a:extLst>
              <a:ext uri="{FF2B5EF4-FFF2-40B4-BE49-F238E27FC236}">
                <a16:creationId xmlns:a16="http://schemas.microsoft.com/office/drawing/2014/main" id="{E03F381D-8307-8D88-1F64-63C21B79C75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963"/>
          <a:stretch/>
        </p:blipFill>
        <p:spPr>
          <a:xfrm>
            <a:off x="10745632" y="0"/>
            <a:ext cx="1446368" cy="13793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960B972-B12C-A47C-6C0A-33011DC76449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9680350" cy="1325563"/>
          </a:xfrm>
        </p:spPr>
        <p:txBody>
          <a:bodyPr/>
          <a:lstStyle/>
          <a:p>
            <a:r>
              <a:rPr lang="fr-CH" b="1" dirty="0"/>
              <a:t>SE PROTÉGER EN ENTREPRISE</a:t>
            </a:r>
          </a:p>
        </p:txBody>
      </p:sp>
      <p:pic>
        <p:nvPicPr>
          <p:cNvPr id="5" name="Espace réservé du contenu 4" descr="Une image contenant Police, text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C68F62BA-10F3-8658-955B-F882EDBF4605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134" y="597517"/>
            <a:ext cx="1257363" cy="1843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1F852C9-0266-3141-69BA-EF433AC390F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73395" y="1379397"/>
            <a:ext cx="11218606" cy="101341"/>
          </a:xfrm>
          <a:prstGeom prst="rect">
            <a:avLst/>
          </a:prstGeom>
          <a:solidFill>
            <a:srgbClr val="E933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0529E84-E5B3-CAAA-992B-0BB73BB97C9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973395" y="1601788"/>
            <a:ext cx="10678808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959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5C8F58-EBE8-6BC0-B21B-47D593A65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habits, personne, chaussures, homme&#10;&#10;Le contenu généré par l’IA peut être incorrect.">
            <a:extLst>
              <a:ext uri="{FF2B5EF4-FFF2-40B4-BE49-F238E27FC236}">
                <a16:creationId xmlns:a16="http://schemas.microsoft.com/office/drawing/2014/main" id="{329BB848-C764-3556-AB04-B63858B9B0F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963"/>
          <a:stretch/>
        </p:blipFill>
        <p:spPr>
          <a:xfrm>
            <a:off x="10745632" y="0"/>
            <a:ext cx="1446368" cy="13793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255D612-1C66-B623-08F2-848EAE58E8D3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9680350" cy="1325563"/>
          </a:xfrm>
        </p:spPr>
        <p:txBody>
          <a:bodyPr/>
          <a:lstStyle/>
          <a:p>
            <a:r>
              <a:rPr lang="fr-CH" b="1" dirty="0"/>
              <a:t>EN RESUME</a:t>
            </a:r>
          </a:p>
        </p:txBody>
      </p:sp>
      <p:pic>
        <p:nvPicPr>
          <p:cNvPr id="5" name="Espace réservé du contenu 4" descr="Une image contenant Police, text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45E995F1-4349-E28A-6341-4205F4938FC1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134" y="597517"/>
            <a:ext cx="1257363" cy="1843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9FC0E19-04E9-7CC9-C603-B3A979706F8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73395" y="1379397"/>
            <a:ext cx="11218606" cy="101341"/>
          </a:xfrm>
          <a:prstGeom prst="rect">
            <a:avLst/>
          </a:prstGeom>
          <a:solidFill>
            <a:srgbClr val="E933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02D5C84-9A67-9509-8AB9-DA77391CAE4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838200" y="1819275"/>
            <a:ext cx="99074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CH" dirty="0"/>
              <a:t>Si possible, organisez le travail pour privilégier les zones ombragées, surtout entre 11h et 15h, lorsque l’intensité du soleil est la plus forte.</a:t>
            </a:r>
          </a:p>
          <a:p>
            <a:pPr marL="342900" indent="-342900">
              <a:buFont typeface="+mj-lt"/>
              <a:buAutoNum type="arabicPeriod"/>
            </a:pPr>
            <a:r>
              <a:rPr lang="fr-CH" dirty="0"/>
              <a:t>Appliquez régulièrement de la crème solaire (indice 30 minimum). Protéger vos lèvres avec du baume.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Juin, juillet, protégez votre nuque et votre visage.</a:t>
            </a:r>
            <a:endParaRPr lang="fr-CH" dirty="0"/>
          </a:p>
          <a:p>
            <a:pPr marL="342900" indent="-342900">
              <a:buFont typeface="+mj-lt"/>
              <a:buAutoNum type="arabicPeriod"/>
            </a:pPr>
            <a:r>
              <a:rPr lang="fr-CH" dirty="0"/>
              <a:t>Ne pas attendre la soif pour boire. Une nutrition riche en fruits et légumes est un plus.</a:t>
            </a:r>
          </a:p>
          <a:p>
            <a:pPr marL="400050" indent="-400050">
              <a:buFont typeface="+mj-lt"/>
              <a:buAutoNum type="arabicPeriod" startAt="4"/>
            </a:pPr>
            <a:endParaRPr lang="fr-CH" b="1" dirty="0"/>
          </a:p>
          <a:p>
            <a:r>
              <a:rPr lang="fr-CH" b="1" dirty="0"/>
              <a:t>Infos utiles:</a:t>
            </a:r>
          </a:p>
          <a:p>
            <a:pPr marL="1314450" lvl="2" indent="-400050">
              <a:buFont typeface="+mj-lt"/>
              <a:buAutoNum type="alphaLcPeriod"/>
            </a:pPr>
            <a:r>
              <a:rPr lang="fr-CH" dirty="0"/>
              <a:t>SETRABOIS:	</a:t>
            </a:r>
            <a:r>
              <a:rPr lang="fr-CH" dirty="0">
                <a:hlinkClick r:id="rId10"/>
              </a:rPr>
              <a:t>www.setrabois.ch</a:t>
            </a:r>
            <a:endParaRPr lang="fr-CH" dirty="0"/>
          </a:p>
          <a:p>
            <a:pPr marL="1314450" lvl="2" indent="-400050">
              <a:buFont typeface="+mj-lt"/>
              <a:buAutoNum type="alphaLcPeriod"/>
            </a:pPr>
            <a:r>
              <a:rPr lang="fr-CH" dirty="0"/>
              <a:t>SAPROS:	</a:t>
            </a:r>
            <a:r>
              <a:rPr lang="fr-CH" dirty="0">
                <a:hlinkClick r:id="rId11"/>
              </a:rPr>
              <a:t>www.sapros.ch/fr</a:t>
            </a:r>
            <a:r>
              <a:rPr lang="fr-CH" dirty="0"/>
              <a:t> </a:t>
            </a:r>
          </a:p>
          <a:p>
            <a:pPr marL="1314450" lvl="2" indent="-400050">
              <a:buFont typeface="+mj-lt"/>
              <a:buAutoNum type="alphaLcPeriod"/>
            </a:pPr>
            <a:r>
              <a:rPr lang="fr-CH" dirty="0"/>
              <a:t>Météo Suisse:	</a:t>
            </a:r>
            <a:r>
              <a:rPr lang="fr-CH" dirty="0">
                <a:hlinkClick r:id="rId12"/>
              </a:rPr>
              <a:t>www.meteosuisse.ch</a:t>
            </a:r>
            <a:r>
              <a:rPr lang="fr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13356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758</Words>
  <Application>Microsoft Office PowerPoint</Application>
  <PresentationFormat>Grand écran</PresentationFormat>
  <Paragraphs>84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Wingdings</vt:lpstr>
      <vt:lpstr>Thème Office</vt:lpstr>
      <vt:lpstr>Présentation PowerPoint</vt:lpstr>
      <vt:lpstr>FONCTIONNEMENT DE LA PEAU</vt:lpstr>
      <vt:lpstr>UV-A ET UV-B</vt:lpstr>
      <vt:lpstr>DANGERS</vt:lpstr>
      <vt:lpstr>SE PROTÉGER EN ENTREPRISE</vt:lpstr>
      <vt:lpstr>SE PROTÉGER EN ENTREPRISE</vt:lpstr>
      <vt:lpstr>EN RESUME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Nathalie Bocherens</dc:creator>
  <cp:lastModifiedBy>Thierry Dougoud</cp:lastModifiedBy>
  <cp:revision>30</cp:revision>
  <dcterms:created xsi:type="dcterms:W3CDTF">2025-03-26T12:11:00Z</dcterms:created>
  <dcterms:modified xsi:type="dcterms:W3CDTF">2025-04-28T13:22:36Z</dcterms:modified>
</cp:coreProperties>
</file>