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58" r:id="rId4"/>
    <p:sldId id="259" r:id="rId5"/>
    <p:sldId id="268" r:id="rId6"/>
    <p:sldId id="270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CD4A2-A376-46F6-A685-4CDCD33FAD6D}" v="21" dt="2025-03-26T13:04:28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378" autoAdjust="0"/>
  </p:normalViewPr>
  <p:slideViewPr>
    <p:cSldViewPr snapToGrid="0">
      <p:cViewPr varScale="1">
        <p:scale>
          <a:sx n="73" d="100"/>
          <a:sy n="73" d="100"/>
        </p:scale>
        <p:origin x="2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4114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E5BAF-DA5A-454E-98C0-E9B5BFC68F15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C664-8F9D-4534-9F0A-0846933DA9B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578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cem.ch/setrabois/fiches-techniques/ft-02-soleil-exposition-aux-rayonnements-uv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eteosuisse.ch/" TargetMode="External"/><Relationship Id="rId4" Type="http://schemas.openxmlformats.org/officeDocument/2006/relationships/hyperlink" Target="http://www.sapros.ch/fr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>
                <a:latin typeface="Arial" panose="020B0604020202020204" pitchFamily="34" charset="0"/>
                <a:cs typeface="Arial" panose="020B0604020202020204" pitchFamily="34" charset="0"/>
              </a:rPr>
              <a:t>Ajoutez votre logo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2228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Notre peau est composée de trois couches principales qui interagissent avec le soleil :</a:t>
            </a:r>
          </a:p>
          <a:p>
            <a:pPr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2160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L'Épiderme</a:t>
            </a:r>
            <a:r>
              <a: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La première ligne de défense. C'est la couche externe, visible.</a:t>
            </a:r>
          </a:p>
          <a:p>
            <a:pPr marL="288000" indent="-2160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fr-F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Derme </a:t>
            </a:r>
            <a:r>
              <a: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Le cœur 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de la peau. Situé sous l'épiderme. C'est ici que les UVA font leurs dégâts à long terme.</a:t>
            </a:r>
          </a:p>
          <a:p>
            <a:pPr marL="288000" indent="-216000">
              <a:buFont typeface="Arial" panose="020B0604020202020204" pitchFamily="34" charset="0"/>
              <a:buChar char="•"/>
            </a:pP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L'Hypoderme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(ou tissu sous-cutané) : La couche de graisse et de soutien. Elle n'est pas directement impliquée dans la réponse au soleil, mais elle contribue à l'isolation et à l'amortissement.</a:t>
            </a:r>
          </a:p>
          <a:p>
            <a:endParaRPr lang="fr-CH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soleil interagit avec notre peau à travers différents types de rayons UV. Notre peau se défend en produisant de la mélanine pour absorber les rayons, en épaississant son épiderme et en réparant les dommages à l'ADN. Cependant, une exposition excessive peut dépasser ces mécanismes de défense, entraînant des coups de soleil, un vieillissement prématuré et un risque accru de cancer de la peau.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C'est pourquoi il est crucial de se protéger du soleil avec des vêtements, un écran solaire adapté et en évitant les heures les plus chaudes de la journée.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523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UVA et UVB : Deux Types de Rayons Ultraviolets, Deux Impacts Distincts sur la Peau.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0000" algn="l"/>
                <a:tab pos="3060000" algn="l"/>
              </a:tabLst>
              <a:defRPr/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Caractéristique	UVA			UVB</a:t>
            </a:r>
          </a:p>
          <a:p>
            <a:pPr>
              <a:tabLst>
                <a:tab pos="1440000" algn="l"/>
                <a:tab pos="288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Longueur d’onde	Plus longue (315 – 400 mm)			Plus courte (280 – 315 mm)</a:t>
            </a:r>
          </a:p>
          <a:p>
            <a:pPr>
              <a:spcAft>
                <a:spcPts val="1200"/>
              </a:spcAft>
              <a:tabLst>
                <a:tab pos="1440000" algn="l"/>
                <a:tab pos="3600000" algn="l"/>
              </a:tabLst>
            </a:pPr>
            <a:endParaRPr lang="fr-CH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Pénétration cutanée	Profonde (derme)			Superficielle (épiderme)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endParaRPr lang="fr-CH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40000" algn="l"/>
                <a:tab pos="3600000" algn="l"/>
              </a:tabLst>
              <a:defRPr/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Intensité 	Constante, même par temps			Variable (heure, saison, altitude, réverbération)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40000" algn="l"/>
                <a:tab pos="3600000" algn="l"/>
              </a:tabLst>
              <a:defRPr/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nuageux / couvert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Effets principaux	Vieillissement cutané, dommages			Coup de soleil, bronzage (direct) dommages directs à l’ADN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indirects à l’ADN. Tâches pigmentaires 	synthèse de vitamine D						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767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Quels sont les dangers</a:t>
            </a:r>
          </a:p>
          <a:p>
            <a:pPr marL="228600" indent="-228600">
              <a:buFont typeface="+mj-lt"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Quels sont les risques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264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CE27C-E1CE-0E77-A66F-C0C9741D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B7098F1-F6A6-FDC7-B38F-A203CCE9C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5CD59A-F1E1-486F-4C54-27102E5BF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Si possible, privilégiez les zones ombragées, surtout entre 11h et 15h, lorsque l’intensité du soleil est la plus forte.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Privilégiez des vêtements qui couvrent autant de zones cutanées que possible. Optez pour des tissus légers et respirants.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Dès le mois d’avril et jusqu’en septembre, appliquez plusieurs fois par jour une grande quantité de crème solaire avec un indice de protection minimal de 30.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En juin et juillet, renforcez votre protection individuelle avec l’ajout d’une visière frontale et un protège-nuque. La peau particulièrement sensible du visage, des oreilles, de la nuque sera ainsi mieux protégée. N’oubliez pas de protéger vos lèvres avec un baume protecteur spécifique.</a:t>
            </a:r>
          </a:p>
          <a:p>
            <a:pPr marL="228600" lvl="0" indent="-228600">
              <a:buFont typeface="+mj-lt"/>
              <a:buAutoNum type="arabicPeriod"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>
              <a:buFont typeface="+mj-lt"/>
              <a:buAutoNum type="arabicPeriod"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224708-D80D-8C4D-086A-9A3C3FD7B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838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EDCC9-E18B-4C87-B37E-15A3C9051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5E74D3-FA51-CB66-A624-14E6ECB8B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CC40D4-AFE3-B365-BC32-24C384197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Hydratation:</a:t>
            </a:r>
          </a:p>
          <a:p>
            <a:pPr marL="468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Buvez régulièrement de l’eau. Ne pas attendre la sensation de soif! Évitez les boissons alcoolisées ou très sucrées, car elles peuvent entraîner une déshydratation.</a:t>
            </a:r>
          </a:p>
          <a:p>
            <a:pPr marL="216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Alimentation adaptée:</a:t>
            </a:r>
          </a:p>
          <a:p>
            <a:pPr marL="468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Optez pour une alimentation riche en fruits et légumes de saison. Ils apportent des nutriments essentiels pour la santé de votre peau.</a:t>
            </a:r>
          </a:p>
          <a:p>
            <a:pPr marL="216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Infos utiles:</a:t>
            </a:r>
          </a:p>
          <a:p>
            <a:pPr marL="468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SETRABOIS:	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www.setrabois.ch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SAPROS:	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www.sapros.ch/fr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68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Météo Suisse:	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www.meteosuisse.ch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6DE63-1987-D5B4-16AC-57F6F30C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4654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Lire la diapositive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1974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4C813-C515-1540-51A3-604DDAB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7646A3-CD65-A616-8AE7-AB822971B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09A00E-D9E0-B36B-B6D6-B154214F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22949B-2CEA-B5C3-0A75-9B0E22EC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33F812-04AB-0A58-CFD7-B15A9E55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741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75A2E-030B-BA38-1E58-F56D3FFC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00CC91-4050-7A50-2CD6-6889C676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11E94-E7CC-D249-FE16-8D313F28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8A0052-BA77-9FD0-F530-4F361425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B9947-4BB5-CCD0-50A8-D0DE4C98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089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A99FCD-3210-09DF-6BE6-B675818AF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AC04D8-B6D5-C923-6979-777988998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E83B8-F852-5C55-E991-099AB0A9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F3B54-1A41-0CFA-BE4D-58B5ACE7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E3DC08-653D-D47F-D52E-CEFB064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323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93B8E-0FF5-D66F-A5F7-1168981E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9118A3-1878-B473-7A01-ACABC715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69B807-9FBC-FC95-BF37-08B0A246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523E9-5ADD-DD8A-D616-57B125CF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5A0C7-4D82-A7F9-C166-4AFA540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4701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61503-FB40-1BB5-FBEC-471BFEC5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53B41-BA79-A7C2-7C23-08ACEECA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AD827-4A52-4DB4-E67D-BB51E8D6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76B74C-E512-C99B-55C7-7EF7A79D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DE7D3-47EB-5FE1-F588-9582C636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384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901EF-7744-602C-054F-5941799E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2B1B5-639B-77AF-374D-0B98D339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FF5D5C-7256-C469-3A60-43DA15F8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478570-8912-B22F-1380-F65EF139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98413A-9003-C941-A1F7-5EED6764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6F82F4-CE95-A570-C6F3-B70FC099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2588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62389-A9FD-21AA-7BDE-F67AE481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C8B44-2ACB-2D54-F356-352578398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AC83A5-D996-F55D-0FC0-C2D0CF38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61DCD9-168A-7E63-12F6-EDDB0BD9E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8EBF39-07CC-9ACD-927F-4A614E8A2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519764-3DBA-CB41-316C-C4B14EF7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DBCE0C-FCDA-6F2B-0355-CBBCB9F5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F412FD-BB17-0B97-5E0E-C5A227D2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8514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CFC71-5F1C-2589-082E-C4A5F3BC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222F4C-CD4A-6E97-0205-9FFD2A45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41F775-FF81-9498-78AC-F43C9867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29D406-EF6A-D23C-7D6D-D475311B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35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951F86-D7DB-8312-599A-A9A0829F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B7001B-5BC2-A1F2-E3D6-486EB508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B3878A-6B27-B7D0-8DE7-D67303CC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832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C0862-67E4-03FE-6363-6E32E42E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EA828-4E24-CAE9-1A56-8A03880D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A9FB37-7DCA-6AFB-66C3-0992F26ED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DABFCF-E15C-0134-D59D-4E69BCC2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5BF69F-35AF-C948-C0A3-A46A5117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BE34AD-8F4B-47D6-EE94-86A396F4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883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E406-9782-FE18-9BAD-6B7F096F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3B2CBD-6DF0-D15D-468B-F8D221E8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C214F9-8F54-A597-57CD-6D07E57F8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ACBC1-ADCE-A4F1-1D1B-5381BBB6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3B878-4273-2E22-C8C7-E145533A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0F563A-CA1F-203C-F87D-675D73E5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570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B15C84-8335-0213-1718-05AD6BE9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EF25E-9DB7-1CBF-0128-1740D5F5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6392E6-1C2D-7F85-703D-3016E6843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36754-7FBB-4499-A3F8-3912B41D57C9}" type="datetimeFigureOut">
              <a:rPr lang="fr-CH" smtClean="0"/>
              <a:t>19.03.2026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3F1C6D-051F-FB7F-4FE1-35C17542F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B1E9CE-8A4F-E1EE-8DA8-385578100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555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jpe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.jpg"/><Relationship Id="rId2" Type="http://schemas.openxmlformats.org/officeDocument/2006/relationships/tags" Target="../tags/tag13.xml"/><Relationship Id="rId16" Type="http://schemas.openxmlformats.org/officeDocument/2006/relationships/image" Target="../media/image8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0" Type="http://schemas.openxmlformats.org/officeDocument/2006/relationships/image" Target="../media/image9.png"/><Relationship Id="rId4" Type="http://schemas.openxmlformats.org/officeDocument/2006/relationships/tags" Target="../tags/tag3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10" Type="http://schemas.openxmlformats.org/officeDocument/2006/relationships/image" Target="../media/image10.png"/><Relationship Id="rId4" Type="http://schemas.openxmlformats.org/officeDocument/2006/relationships/tags" Target="../tags/tag38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42.xml"/><Relationship Id="rId7" Type="http://schemas.openxmlformats.org/officeDocument/2006/relationships/notesSlide" Target="../notesSlides/notesSlide7.xml"/><Relationship Id="rId12" Type="http://schemas.openxmlformats.org/officeDocument/2006/relationships/hyperlink" Target="http://www.meteosuisse.ch/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hyperlink" Target="http://www.sapros.ch/fr" TargetMode="External"/><Relationship Id="rId5" Type="http://schemas.openxmlformats.org/officeDocument/2006/relationships/tags" Target="../tags/tag44.xml"/><Relationship Id="rId10" Type="http://schemas.openxmlformats.org/officeDocument/2006/relationships/hyperlink" Target="https://www.frecem.ch/setrabois/fiches-techniques/ft-02-soleil-exposition-aux-rayonnements-uv" TargetMode="External"/><Relationship Id="rId4" Type="http://schemas.openxmlformats.org/officeDocument/2006/relationships/tags" Target="../tags/tag4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E8320-F33C-4A4F-5489-5497BF21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conception, Graphique&#10;&#10;Le contenu généré par l’IA peut être incorrect.">
            <a:extLst>
              <a:ext uri="{FF2B5EF4-FFF2-40B4-BE49-F238E27FC236}">
                <a16:creationId xmlns:a16="http://schemas.microsoft.com/office/drawing/2014/main" id="{C23C2824-5704-06FE-D372-D75469B09A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50" y="0"/>
            <a:ext cx="5001049" cy="2813090"/>
          </a:xfrm>
          <a:prstGeom prst="rect">
            <a:avLst/>
          </a:prstGeom>
        </p:spPr>
      </p:pic>
      <p:pic>
        <p:nvPicPr>
          <p:cNvPr id="9" name="Image 8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114B86A4-6DF3-0A7F-4818-CAF59E051E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" y="0"/>
            <a:ext cx="7190949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F2C556A-0FB1-44FA-33B2-F771D1FD40D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30838" y="4912994"/>
            <a:ext cx="5279627" cy="1722150"/>
          </a:xfrm>
        </p:spPr>
        <p:txBody>
          <a:bodyPr>
            <a:noAutofit/>
          </a:bodyPr>
          <a:lstStyle/>
          <a:p>
            <a:pPr algn="l"/>
            <a:r>
              <a:rPr lang="fr-CH" sz="4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SOLEIL ET</a:t>
            </a:r>
          </a:p>
          <a:p>
            <a:pPr algn="l"/>
            <a:r>
              <a:rPr lang="fr-CH" sz="4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PROTECTION UV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51F86D-77D5-9BCD-E16E-7E92F6383F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76687" y="2850386"/>
            <a:ext cx="4629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Logo de l’entreprise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D744CC-0FF6-6DB9-5246-8EA7563E23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376686" y="4251274"/>
            <a:ext cx="46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Formation interne: Soleil et forte chaleur</a:t>
            </a:r>
          </a:p>
        </p:txBody>
      </p:sp>
    </p:spTree>
    <p:extLst>
      <p:ext uri="{BB962C8B-B14F-4D97-AF65-F5344CB8AC3E}">
        <p14:creationId xmlns:p14="http://schemas.microsoft.com/office/powerpoint/2010/main" val="21758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D89D9299-1958-3DE5-B789-82806E6D2E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F1D9FE-9CCF-9765-E833-E811A6D4A4E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8134719" cy="1325563"/>
          </a:xfrm>
        </p:spPr>
        <p:txBody>
          <a:bodyPr/>
          <a:lstStyle/>
          <a:p>
            <a:r>
              <a:rPr lang="fr-CH" b="1" dirty="0"/>
              <a:t>FONCTIONNEMENT DE LA PEAU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AC50EF9-00AB-619C-B184-961FD8D3D56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E55EC-DDC0-6CB3-F83F-E798123F897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" name="Image 6" descr="Une image contenant texte, diagramme, carte&#10;&#10;Le contenu généré par l’IA peut être incorrect.">
            <a:extLst>
              <a:ext uri="{FF2B5EF4-FFF2-40B4-BE49-F238E27FC236}">
                <a16:creationId xmlns:a16="http://schemas.microsoft.com/office/drawing/2014/main" id="{DDC7A8F4-E57C-F624-EA37-A6E574B2D29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3721" y="566627"/>
            <a:ext cx="5167312" cy="7309246"/>
          </a:xfrm>
          <a:prstGeom prst="rect">
            <a:avLst/>
          </a:prstGeom>
        </p:spPr>
      </p:pic>
      <p:pic>
        <p:nvPicPr>
          <p:cNvPr id="8" name="Espace réservé du contenu 19">
            <a:extLst>
              <a:ext uri="{FF2B5EF4-FFF2-40B4-BE49-F238E27FC236}">
                <a16:creationId xmlns:a16="http://schemas.microsoft.com/office/drawing/2014/main" id="{3F0508DD-2CB1-9C0E-ECEF-CA0208104F7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rcRect l="31131" t="10014" r="7617" b="4035"/>
          <a:stretch/>
        </p:blipFill>
        <p:spPr>
          <a:xfrm>
            <a:off x="973394" y="1690688"/>
            <a:ext cx="3784437" cy="50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0F60-C469-584C-E414-E67ACFCAF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DC9F5134-C68E-B9EC-D486-6739607D2C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249732-857E-DFFD-FE2B-3A9583DEB70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8111121" cy="1325563"/>
          </a:xfrm>
        </p:spPr>
        <p:txBody>
          <a:bodyPr/>
          <a:lstStyle/>
          <a:p>
            <a:r>
              <a:rPr lang="fr-CH" b="1" dirty="0"/>
              <a:t>UV-A ET UV-B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52CCD72-53A6-C98B-D862-99CD9A65EE88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0778A8-EB47-E295-739A-49F1A29A177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39D2D15-2EBD-E7D5-F36C-9FDAE62A9E5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4"/>
          <a:srcRect l="30165" t="33993" r="8381" b="8782"/>
          <a:stretch/>
        </p:blipFill>
        <p:spPr>
          <a:xfrm>
            <a:off x="9033809" y="1785014"/>
            <a:ext cx="2996875" cy="26999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BA7BD4-AE89-CC95-3421-C899A0E075E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111540" y="2360344"/>
            <a:ext cx="5803895" cy="42492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04E604-1F27-7AB7-E9D1-573E35E031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22775" t="49099" r="10829" b="11743"/>
          <a:stretch/>
        </p:blipFill>
        <p:spPr>
          <a:xfrm>
            <a:off x="161316" y="1690688"/>
            <a:ext cx="3872446" cy="2159164"/>
          </a:xfrm>
          <a:prstGeom prst="rect">
            <a:avLst/>
          </a:prstGeom>
        </p:spPr>
      </p:pic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04294591-FAA9-F919-F493-9A5CA5AA2B4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0000">
            <a:off x="3952567" y="2147366"/>
            <a:ext cx="1209368" cy="530525"/>
          </a:xfrm>
          <a:prstGeom prst="bentArrow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2" name="Flèche : virage 11">
            <a:extLst>
              <a:ext uri="{FF2B5EF4-FFF2-40B4-BE49-F238E27FC236}">
                <a16:creationId xmlns:a16="http://schemas.microsoft.com/office/drawing/2014/main" id="{463F936B-8F09-653E-3275-0431B6DE1B7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6200000" flipH="1">
            <a:off x="6694013" y="2200139"/>
            <a:ext cx="1209368" cy="530525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0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675E8-08FE-0196-E681-540857CD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7B2772A3-152E-6C69-9C3D-AE2508C24F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3F7110-95BB-6FA9-B384-BCFDCDC8AEE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1" y="365125"/>
            <a:ext cx="2724149" cy="1325563"/>
          </a:xfrm>
        </p:spPr>
        <p:txBody>
          <a:bodyPr/>
          <a:lstStyle/>
          <a:p>
            <a:r>
              <a:rPr lang="fr-CH" b="1" dirty="0"/>
              <a:t>DANGERS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1A37B74-0615-5455-859A-EF4505AD17F7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D9DCA8-B6CA-F654-2401-9425D2C963E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2547BF-8550-1CDF-F187-C03EF145FB1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45030" y="1690688"/>
            <a:ext cx="55237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Vieillissement cutané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Rides et tâches brunes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Coups de soleil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Brûlures 1</a:t>
            </a:r>
            <a:r>
              <a:rPr lang="fr-CH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degré ou 2</a:t>
            </a:r>
            <a:r>
              <a:rPr lang="fr-CH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degré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Insolation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 de chaud, maux de tête, fièvre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Pertes de connaissance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Risques pour les yeux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Troubles ou pertes de la vision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Brûlures oculaires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kératite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de la peau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cutané</a:t>
            </a:r>
            <a:endParaRPr lang="fr-CH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74168C-B44B-DA21-7942-AE40AE064A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8201" y="1690688"/>
            <a:ext cx="3467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Expositions prolongées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UV-A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UV-B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Réverbérations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14EF7C-5FCA-7DB9-7105-14BE4AEDE14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945030" y="609956"/>
            <a:ext cx="3838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C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RISQUES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020024-BC8C-0CE2-B166-DACF9DCF648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4568667" y="609955"/>
            <a:ext cx="895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4400" b="1" dirty="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I</a:t>
            </a:r>
            <a:endParaRPr lang="fr-CH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B4FD63-746D-164C-55B0-AD3A79C11A1C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4751204" y="1787445"/>
            <a:ext cx="45950" cy="45352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2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0202F-ED70-7608-D76E-AE78F065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267D04A7-E107-D8A9-788B-C59E179F90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AF1CD6-790B-D055-2173-C741FB5B031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9680350" cy="1325563"/>
          </a:xfrm>
        </p:spPr>
        <p:txBody>
          <a:bodyPr/>
          <a:lstStyle/>
          <a:p>
            <a:r>
              <a:rPr lang="fr-CH" b="1" dirty="0"/>
              <a:t>SE PROTÉGER EN ENTREPRISE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5D15CDC-2388-D0BA-EB70-B65017DB821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4D360B-4D85-40DD-94F3-B4A66278F65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1EBDC9-EB73-5A69-0B50-379F2E6221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3395" y="1684901"/>
            <a:ext cx="10195736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5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0EDCB-EC94-E90A-527D-218AE6A4B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E03F381D-8307-8D88-1F64-63C21B79C7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60B972-B12C-A47C-6C0A-33011DC7644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9680350" cy="1325563"/>
          </a:xfrm>
        </p:spPr>
        <p:txBody>
          <a:bodyPr/>
          <a:lstStyle/>
          <a:p>
            <a:r>
              <a:rPr lang="fr-CH" b="1" dirty="0"/>
              <a:t>SE PROTÉGER EN ENTREPRISE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68F62BA-10F3-8658-955B-F882EDBF4605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F852C9-0266-3141-69BA-EF433AC390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529E84-E5B3-CAAA-992B-0BB73BB97C9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3395" y="1601788"/>
            <a:ext cx="1067880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C8F58-EBE8-6BC0-B21B-47D593A6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329BB848-C764-3556-AB04-B63858B9B0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255D612-1C66-B623-08F2-848EAE58E8D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9680350" cy="1325563"/>
          </a:xfrm>
        </p:spPr>
        <p:txBody>
          <a:bodyPr/>
          <a:lstStyle/>
          <a:p>
            <a:r>
              <a:rPr lang="fr-CH" b="1" dirty="0"/>
              <a:t>EN RESUME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5E995F1-4349-E28A-6341-4205F4938FC1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FC0E19-04E9-7CC9-C603-B3A979706F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2D5C84-9A67-9509-8AB9-DA77391CAE4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8200" y="1819275"/>
            <a:ext cx="9907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dirty="0"/>
              <a:t>Si possible, organisez le travail pour privilégier les zones ombragées, surtout entre 11h et 15h, lorsque l’intensité du soleil est la plus forte.</a:t>
            </a:r>
          </a:p>
          <a:p>
            <a:pPr marL="342900" indent="-342900">
              <a:buFont typeface="+mj-lt"/>
              <a:buAutoNum type="arabicPeriod"/>
            </a:pPr>
            <a:r>
              <a:rPr lang="fr-CH" dirty="0"/>
              <a:t>Appliquez régulièrement de la crème solaire (indice 30 minimum). Protéger vos lèvres avec du baume.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Juin, juillet, protégez votre nuque et votre visage.</a:t>
            </a:r>
            <a:endParaRPr lang="fr-CH" dirty="0"/>
          </a:p>
          <a:p>
            <a:pPr marL="342900" indent="-342900">
              <a:buFont typeface="+mj-lt"/>
              <a:buAutoNum type="arabicPeriod"/>
            </a:pPr>
            <a:r>
              <a:rPr lang="fr-CH" dirty="0"/>
              <a:t>Ne pas attendre la soif pour boire. Une nutrition riche en fruits et légumes est un plus.</a:t>
            </a:r>
          </a:p>
          <a:p>
            <a:pPr marL="400050" indent="-400050">
              <a:buFont typeface="+mj-lt"/>
              <a:buAutoNum type="arabicPeriod" startAt="4"/>
            </a:pPr>
            <a:endParaRPr lang="fr-CH" b="1" dirty="0"/>
          </a:p>
          <a:p>
            <a:r>
              <a:rPr lang="fr-CH" b="1" dirty="0"/>
              <a:t>Infos utiles:</a:t>
            </a:r>
          </a:p>
          <a:p>
            <a:pPr marL="1314450" lvl="2" indent="-400050">
              <a:buFont typeface="+mj-lt"/>
              <a:buAutoNum type="alphaLcPeriod"/>
            </a:pPr>
            <a:r>
              <a:rPr lang="fr-CH" dirty="0"/>
              <a:t>SETRABOIS:	</a:t>
            </a:r>
            <a:r>
              <a:rPr lang="fr-CH" dirty="0">
                <a:hlinkClick r:id="rId10"/>
              </a:rPr>
              <a:t>www.setrabois.ch</a:t>
            </a:r>
            <a:endParaRPr lang="fr-CH" dirty="0"/>
          </a:p>
          <a:p>
            <a:pPr marL="1314450" lvl="2" indent="-400050">
              <a:buFont typeface="+mj-lt"/>
              <a:buAutoNum type="alphaLcPeriod"/>
            </a:pPr>
            <a:r>
              <a:rPr lang="fr-CH" dirty="0"/>
              <a:t>SAPROS:	</a:t>
            </a:r>
            <a:r>
              <a:rPr lang="fr-CH" dirty="0">
                <a:hlinkClick r:id="rId11"/>
              </a:rPr>
              <a:t>www.sapros.ch/fr</a:t>
            </a:r>
            <a:r>
              <a:rPr lang="fr-CH" dirty="0"/>
              <a:t> </a:t>
            </a:r>
          </a:p>
          <a:p>
            <a:pPr marL="1314450" lvl="2" indent="-400050">
              <a:buFont typeface="+mj-lt"/>
              <a:buAutoNum type="alphaLcPeriod"/>
            </a:pPr>
            <a:r>
              <a:rPr lang="fr-CH" dirty="0"/>
              <a:t>Météo Suisse:	</a:t>
            </a:r>
            <a:r>
              <a:rPr lang="fr-CH" dirty="0">
                <a:hlinkClick r:id="rId12"/>
              </a:rPr>
              <a:t>www.meteosuisse.ch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335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758</Words>
  <Application>Microsoft Office PowerPoint</Application>
  <PresentationFormat>Grand écran</PresentationFormat>
  <Paragraphs>84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Thème Office</vt:lpstr>
      <vt:lpstr>Présentation PowerPoint</vt:lpstr>
      <vt:lpstr>FONCTIONNEMENT DE LA PEAU</vt:lpstr>
      <vt:lpstr>UV-A ET UV-B</vt:lpstr>
      <vt:lpstr>DANGERS</vt:lpstr>
      <vt:lpstr>SE PROTÉGER EN ENTREPRISE</vt:lpstr>
      <vt:lpstr>SE PROTÉGER EN ENTREPRISE</vt:lpstr>
      <vt:lpstr>EN RESUME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Bocherens</dc:creator>
  <cp:lastModifiedBy>Thierry Dougoud</cp:lastModifiedBy>
  <cp:revision>30</cp:revision>
  <dcterms:created xsi:type="dcterms:W3CDTF">2025-03-26T12:11:00Z</dcterms:created>
  <dcterms:modified xsi:type="dcterms:W3CDTF">2026-03-19T06:39:35Z</dcterms:modified>
</cp:coreProperties>
</file>