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5" r:id="rId3"/>
    <p:sldId id="274" r:id="rId4"/>
    <p:sldId id="278" r:id="rId5"/>
    <p:sldId id="277" r:id="rId6"/>
    <p:sldId id="276"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68267" autoAdjust="0"/>
  </p:normalViewPr>
  <p:slideViewPr>
    <p:cSldViewPr snapToGrid="0">
      <p:cViewPr varScale="1">
        <p:scale>
          <a:sx n="72" d="100"/>
          <a:sy n="72" d="100"/>
        </p:scale>
        <p:origin x="16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86A67-763D-49CB-B63D-5B3334444F6B}" type="datetimeFigureOut">
              <a:rPr lang="fr-CH" smtClean="0"/>
              <a:t>20.03.2026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19C46-9E79-4094-BCD4-51426A920F69}" type="slidenum">
              <a:rPr lang="fr-CH" smtClean="0"/>
              <a:t>‹N°›</a:t>
            </a:fld>
            <a:endParaRPr lang="fr-CH"/>
          </a:p>
        </p:txBody>
      </p:sp>
    </p:spTree>
    <p:extLst>
      <p:ext uri="{BB962C8B-B14F-4D97-AF65-F5344CB8AC3E}">
        <p14:creationId xmlns:p14="http://schemas.microsoft.com/office/powerpoint/2010/main" val="171027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but de cette instruction n'est pas de vous transformer en chimistes, mais de vous donner des réflexes simples. </a:t>
            </a:r>
            <a:r>
              <a:rPr lang="fr-FR"/>
              <a:t>Nous allons apprendre à décoder les étiquettes et les fiches de sécurité pour que vous sachiez exactement quel équipement porter et comment réagir en cas de pépin.</a:t>
            </a:r>
            <a:endParaRPr lang="fr-CH" dirty="0"/>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1</a:t>
            </a:fld>
            <a:endParaRPr lang="fr-CH"/>
          </a:p>
        </p:txBody>
      </p:sp>
    </p:spTree>
    <p:extLst>
      <p:ext uri="{BB962C8B-B14F-4D97-AF65-F5344CB8AC3E}">
        <p14:creationId xmlns:p14="http://schemas.microsoft.com/office/powerpoint/2010/main" val="13774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Pour manipuler un produit chimique en toute sécurité, la première étape est de savoir identifier ses dangers d'un simple coup d'œil. Le système international GHS utilise 9 pictogrammes, que nous avons regroupés ici en 3 catégories clés :</a:t>
            </a:r>
          </a:p>
          <a:p>
            <a:pPr>
              <a:buNone/>
            </a:pPr>
            <a:endParaRPr lang="fr-FR" dirty="0"/>
          </a:p>
          <a:p>
            <a:pPr>
              <a:buFont typeface="+mj-lt"/>
              <a:buAutoNum type="arabicPeriod"/>
            </a:pPr>
            <a:r>
              <a:rPr lang="fr-FR" b="1" dirty="0"/>
              <a:t>Les Dangers Physiques (GHS 01 à 04) :</a:t>
            </a:r>
            <a:r>
              <a:rPr lang="fr-FR" dirty="0"/>
              <a:t> Ce sont les risques immédiats pour l'atelier. Ils nous indiquent si le produit peut exploser, s'enflammer, favoriser un incendie ou s'il est sous pression. Ici, la priorité est la maîtrise des sources d'inflammation et le stockage.</a:t>
            </a:r>
          </a:p>
          <a:p>
            <a:pPr>
              <a:buFont typeface="+mj-lt"/>
              <a:buAutoNum type="arabicPeriod"/>
            </a:pPr>
            <a:endParaRPr lang="fr-FR" dirty="0"/>
          </a:p>
          <a:p>
            <a:pPr>
              <a:buFont typeface="+mj-lt"/>
              <a:buAutoNum type="arabicPeriod"/>
            </a:pPr>
            <a:r>
              <a:rPr lang="fr-FR" b="1" dirty="0"/>
              <a:t>Les Dangers pour la Santé (GHS 05 à 08) :</a:t>
            </a:r>
            <a:r>
              <a:rPr lang="fr-FR" dirty="0"/>
              <a:t> Cette catégorie concerne votre protection personnelle. Cela va de la brûlure immédiate (corrosif) à des dangers plus discrets, mais graves à long terme, comme les allergies respiratoires ou les risques de cancer (GHS 08). Le port des EPI (gants, lunettes, masques) est ici obligatoire.</a:t>
            </a:r>
          </a:p>
          <a:p>
            <a:pPr>
              <a:buFont typeface="+mj-lt"/>
              <a:buAutoNum type="arabicPeriod"/>
            </a:pPr>
            <a:endParaRPr lang="fr-FR" dirty="0"/>
          </a:p>
          <a:p>
            <a:pPr>
              <a:buFont typeface="+mj-lt"/>
              <a:buAutoNum type="arabicPeriod"/>
            </a:pPr>
            <a:r>
              <a:rPr lang="fr-FR" b="1" dirty="0"/>
              <a:t>Les Dangers pour l'Environnement (GHS 09) :</a:t>
            </a:r>
            <a:r>
              <a:rPr lang="fr-FR" dirty="0"/>
              <a:t> Ce pictogramme nous rappelle que le produit est toxique pour le milieu aquatique. Il interdit tout rejet à l'égout et impose l'utilisation de bacs de rétention.</a:t>
            </a:r>
          </a:p>
          <a:p>
            <a:endParaRPr lang="fr-CH" dirty="0"/>
          </a:p>
          <a:p>
            <a:r>
              <a:rPr lang="fr-FR" dirty="0"/>
              <a:t>Attention au pictogramme de la silhouette (GHS 08) : c'est celui que l'on retrouve sur nos durcisseurs et vernis, il demande une vigilance particulière sur les conditions d’utilisation.</a:t>
            </a:r>
            <a:endParaRPr lang="fr-CH" dirty="0"/>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2</a:t>
            </a:fld>
            <a:endParaRPr lang="fr-CH"/>
          </a:p>
        </p:txBody>
      </p:sp>
    </p:spTree>
    <p:extLst>
      <p:ext uri="{BB962C8B-B14F-4D97-AF65-F5344CB8AC3E}">
        <p14:creationId xmlns:p14="http://schemas.microsoft.com/office/powerpoint/2010/main" val="5167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La Fiche de Données de Sécurité, ou FDS, c’est le 'passeport' de chaque produit chimique. Elle contient toutes les informations vitales pour votre sécurité. </a:t>
            </a:r>
          </a:p>
          <a:p>
            <a:pPr>
              <a:buNone/>
            </a:pPr>
            <a:endParaRPr lang="fr-FR" dirty="0"/>
          </a:p>
          <a:p>
            <a:pPr>
              <a:buNone/>
            </a:pPr>
            <a:r>
              <a:rPr lang="fr-FR" dirty="0"/>
              <a:t>Pour ne pas nous perdre dans les 16 rubriques réglementaires, nous nous concentrons sur les </a:t>
            </a:r>
            <a:r>
              <a:rPr lang="fr-FR" b="1" dirty="0"/>
              <a:t>informations prioritaires</a:t>
            </a:r>
            <a:r>
              <a:rPr lang="fr-FR" dirty="0"/>
              <a:t> qui nous concernent:</a:t>
            </a:r>
          </a:p>
          <a:p>
            <a:pPr>
              <a:buNone/>
            </a:pPr>
            <a:endParaRPr lang="fr-FR" dirty="0"/>
          </a:p>
          <a:p>
            <a:pPr>
              <a:buFont typeface="+mj-lt"/>
              <a:buAutoNum type="arabicPeriod"/>
            </a:pPr>
            <a:r>
              <a:rPr lang="fr-FR" b="1" dirty="0"/>
              <a:t>Identification (Rubrique 1) :</a:t>
            </a:r>
            <a:r>
              <a:rPr lang="fr-FR" dirty="0"/>
              <a:t> Est-ce bien le produit que j'ai en main ? Le nom doit correspondre exactement à l'étiquette du bidon.</a:t>
            </a:r>
          </a:p>
          <a:p>
            <a:pPr>
              <a:buFont typeface="+mj-lt"/>
              <a:buAutoNum type="arabicPeriod"/>
            </a:pPr>
            <a:endParaRPr lang="fr-FR" dirty="0"/>
          </a:p>
          <a:p>
            <a:pPr>
              <a:buFont typeface="+mj-lt"/>
              <a:buAutoNum type="arabicPeriod"/>
            </a:pPr>
            <a:r>
              <a:rPr lang="fr-FR" b="1" dirty="0"/>
              <a:t>Identification des dangers (Rubriques 2 et 3) :</a:t>
            </a:r>
            <a:r>
              <a:rPr lang="fr-FR" dirty="0"/>
              <a:t> C'est ici que l'on trouve les pictogrammes et les phrases H (danger) et P (prudence). C'est la base de notre évaluation.</a:t>
            </a:r>
          </a:p>
          <a:p>
            <a:pPr>
              <a:buFont typeface="+mj-lt"/>
              <a:buAutoNum type="arabicPeriod"/>
            </a:pPr>
            <a:endParaRPr lang="fr-FR" dirty="0"/>
          </a:p>
          <a:p>
            <a:pPr>
              <a:buFont typeface="+mj-lt"/>
              <a:buAutoNum type="arabicPeriod"/>
            </a:pPr>
            <a:r>
              <a:rPr lang="fr-FR" b="1" dirty="0"/>
              <a:t>Mesures de secours et d'urgence (Rubriques 4, 5 et 6) :</a:t>
            </a:r>
            <a:r>
              <a:rPr lang="fr-FR" dirty="0"/>
              <a:t> Que faire si j'en reçois dans l'œil ? Quel extincteur utiliser en cas de feu ? Comment nettoyer une fuite sans se mettre en danger ?</a:t>
            </a:r>
          </a:p>
          <a:p>
            <a:pPr>
              <a:buFont typeface="+mj-lt"/>
              <a:buAutoNum type="arabicPeriod"/>
            </a:pPr>
            <a:endParaRPr lang="fr-FR" dirty="0"/>
          </a:p>
          <a:p>
            <a:pPr>
              <a:buFont typeface="+mj-lt"/>
              <a:buAutoNum type="arabicPeriod"/>
            </a:pPr>
            <a:r>
              <a:rPr lang="fr-FR" b="1" dirty="0"/>
              <a:t>Protection individuelle et stockage (Rubriques 7 et 8) :</a:t>
            </a:r>
            <a:r>
              <a:rPr lang="fr-FR" dirty="0"/>
              <a:t> Quel masque ou quels gants dois-je porter ? Le produit peut-il être stocké à côté d'un autre ?</a:t>
            </a:r>
          </a:p>
          <a:p>
            <a:pPr>
              <a:buFont typeface="+mj-lt"/>
              <a:buAutoNum type="arabicPeriod"/>
            </a:pPr>
            <a:endParaRPr lang="fr-FR" dirty="0"/>
          </a:p>
          <a:p>
            <a:r>
              <a:rPr lang="fr-FR" dirty="0"/>
              <a:t> Avant d’utiliser un produit chimique, prenez connaissance de la fiche atelier.</a:t>
            </a:r>
            <a:endParaRPr lang="fr-CH" dirty="0"/>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3</a:t>
            </a:fld>
            <a:endParaRPr lang="fr-CH"/>
          </a:p>
        </p:txBody>
      </p:sp>
    </p:spTree>
    <p:extLst>
      <p:ext uri="{BB962C8B-B14F-4D97-AF65-F5344CB8AC3E}">
        <p14:creationId xmlns:p14="http://schemas.microsoft.com/office/powerpoint/2010/main" val="172848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phrases H de l’anglais Hazard = Danger décrivent les dangers en rapport avec le produit. </a:t>
            </a:r>
          </a:p>
          <a:p>
            <a:r>
              <a:rPr lang="fr-CH" dirty="0"/>
              <a:t>H2xx = Dangers physiques</a:t>
            </a:r>
          </a:p>
          <a:p>
            <a:r>
              <a:rPr lang="fr-CH" dirty="0"/>
              <a:t>H3xx = Dangers pour la santé</a:t>
            </a:r>
          </a:p>
          <a:p>
            <a:r>
              <a:rPr lang="fr-CH" dirty="0"/>
              <a:t>H4xx =Dangers pour l’environnement </a:t>
            </a:r>
          </a:p>
          <a:p>
            <a:endParaRPr lang="fr-CH" dirty="0"/>
          </a:p>
          <a:p>
            <a:r>
              <a:rPr lang="fr-CH" dirty="0"/>
              <a:t>Les phrases P = Prudence décrit les conseils de prudence en rapport avec le produit</a:t>
            </a:r>
          </a:p>
          <a:p>
            <a:r>
              <a:rPr lang="fr-CH" dirty="0"/>
              <a:t>P1xx = Conseils généraux </a:t>
            </a:r>
          </a:p>
          <a:p>
            <a:r>
              <a:rPr lang="fr-CH" dirty="0"/>
              <a:t>P2xx = Conseils de prévention</a:t>
            </a:r>
          </a:p>
          <a:p>
            <a:r>
              <a:rPr lang="fr-CH" dirty="0"/>
              <a:t>P3xx = Conseils d’intervention </a:t>
            </a:r>
          </a:p>
          <a:p>
            <a:r>
              <a:rPr lang="fr-CH" dirty="0"/>
              <a:t>P4xx = Conseils de stockage</a:t>
            </a:r>
          </a:p>
          <a:p>
            <a:r>
              <a:rPr lang="fr-CH" dirty="0"/>
              <a:t>P5xx = Conseils d’élimination</a:t>
            </a:r>
          </a:p>
          <a:p>
            <a:endParaRPr lang="fr-CH" dirty="0"/>
          </a:p>
          <a:p>
            <a:r>
              <a:rPr lang="fr-CH" dirty="0"/>
              <a:t>Comme le montre l’exemple, les phrases sont prédéfinies, il ne reste plus qu’à les interpréter.</a:t>
            </a:r>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4</a:t>
            </a:fld>
            <a:endParaRPr lang="fr-CH"/>
          </a:p>
        </p:txBody>
      </p:sp>
    </p:spTree>
    <p:extLst>
      <p:ext uri="{BB962C8B-B14F-4D97-AF65-F5344CB8AC3E}">
        <p14:creationId xmlns:p14="http://schemas.microsoft.com/office/powerpoint/2010/main" val="315994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Avant de stocker un produit, bien contrôler la compatibilité du produit avec ceux présents dans l’armoire ou le local. </a:t>
            </a:r>
          </a:p>
          <a:p>
            <a:endParaRPr lang="fr-CH" dirty="0"/>
          </a:p>
          <a:p>
            <a:r>
              <a:rPr lang="fr-CH" dirty="0"/>
              <a:t>En cas de doute, ne pas hésiter à demander l’avis à ……</a:t>
            </a:r>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5</a:t>
            </a:fld>
            <a:endParaRPr lang="fr-CH"/>
          </a:p>
        </p:txBody>
      </p:sp>
    </p:spTree>
    <p:extLst>
      <p:ext uri="{BB962C8B-B14F-4D97-AF65-F5344CB8AC3E}">
        <p14:creationId xmlns:p14="http://schemas.microsoft.com/office/powerpoint/2010/main" val="112923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REGLE D’OR: Si je ne connais pas le produit ou ses dangers, je ne l'utilise pas avant d'avoir consulté le Guide Basique ou la FDS</a:t>
            </a:r>
          </a:p>
          <a:p>
            <a:endParaRPr lang="fr-FR" dirty="0"/>
          </a:p>
          <a:p>
            <a:r>
              <a:rPr lang="fr-FR" dirty="0"/>
              <a:t>3 réflexes à adopter:</a:t>
            </a:r>
          </a:p>
          <a:p>
            <a:endParaRPr lang="fr-FR" dirty="0"/>
          </a:p>
          <a:p>
            <a:pPr marL="228600" indent="-228600">
              <a:buFont typeface="+mj-lt"/>
              <a:buAutoNum type="arabicPeriod"/>
            </a:pPr>
            <a:r>
              <a:rPr lang="fr-FR" dirty="0"/>
              <a:t>L’œil sur l’étiquette: identifier systématiquement les pictogrammes avant d’ouvrir un bidon. (pictogrammes de sécurité) Vigilance sur la silhouette (GHS 08)</a:t>
            </a:r>
          </a:p>
          <a:p>
            <a:pPr marL="228600" indent="-228600">
              <a:buFont typeface="+mj-lt"/>
              <a:buAutoNum type="arabicPeriod"/>
            </a:pPr>
            <a:endParaRPr lang="fr-FR" dirty="0"/>
          </a:p>
          <a:p>
            <a:pPr marL="228600" indent="-228600">
              <a:buFont typeface="+mj-lt"/>
              <a:buAutoNum type="arabicPeriod"/>
            </a:pPr>
            <a:r>
              <a:rPr lang="fr-FR" dirty="0"/>
              <a:t>La protection adaptée: Vérifiez dans la </a:t>
            </a:r>
            <a:r>
              <a:rPr lang="fr-FR" b="1" dirty="0"/>
              <a:t>Rubrique 8</a:t>
            </a:r>
            <a:r>
              <a:rPr lang="fr-FR" dirty="0"/>
              <a:t> de la FDS (ou sur votre fiche atelier) quels gants et quel masque sont obligatoires. Un équipement inadapté est une fausse sécurité.</a:t>
            </a:r>
          </a:p>
          <a:p>
            <a:pPr marL="228600" indent="-228600">
              <a:buFont typeface="+mj-lt"/>
              <a:buAutoNum type="arabicPeriod"/>
            </a:pPr>
            <a:endParaRPr lang="fr-FR" dirty="0"/>
          </a:p>
          <a:p>
            <a:pPr marL="228600" indent="-228600">
              <a:buFont typeface="+mj-lt"/>
              <a:buAutoNum type="arabicPeriod"/>
            </a:pPr>
            <a:r>
              <a:rPr lang="fr-FR" b="1" dirty="0"/>
              <a:t>Le stockage rigoureux :</a:t>
            </a:r>
            <a:r>
              <a:rPr lang="fr-FR" dirty="0"/>
              <a:t> Ne laissez jamais un produit traîner hors de son bac de rétention ou de son armoire dédiée. Un bon stockage évite 80% des accidents de pollution </a:t>
            </a:r>
            <a:r>
              <a:rPr lang="fr-FR"/>
              <a:t>et d'incendie.</a:t>
            </a:r>
            <a:endParaRPr lang="fr-FR" dirty="0"/>
          </a:p>
          <a:p>
            <a:endParaRPr lang="fr-FR" dirty="0"/>
          </a:p>
          <a:p>
            <a:r>
              <a:rPr lang="fr-FR" dirty="0"/>
              <a:t>Merci pour votre attention. En respectant ces quelques règles, nous protégeons non seulement notre outil de travail, mais surtout votre santé. </a:t>
            </a:r>
          </a:p>
          <a:p>
            <a:endParaRPr lang="fr-FR" dirty="0">
              <a:solidFill>
                <a:srgbClr val="FF0000"/>
              </a:solidFill>
            </a:endParaRPr>
          </a:p>
          <a:p>
            <a:r>
              <a:rPr lang="fr-FR" dirty="0">
                <a:solidFill>
                  <a:srgbClr val="FF0000"/>
                </a:solidFill>
              </a:rPr>
              <a:t>Vous pouvez maintenant retrouver tous ces éléments détaillés dans votre exemplaire du Guide Basique si distribué:</a:t>
            </a:r>
            <a:endParaRPr lang="fr-CH" dirty="0">
              <a:solidFill>
                <a:srgbClr val="FF0000"/>
              </a:solidFill>
            </a:endParaRPr>
          </a:p>
        </p:txBody>
      </p:sp>
      <p:sp>
        <p:nvSpPr>
          <p:cNvPr id="4" name="Espace réservé du numéro de diapositive 3"/>
          <p:cNvSpPr>
            <a:spLocks noGrp="1"/>
          </p:cNvSpPr>
          <p:nvPr>
            <p:ph type="sldNum" sz="quarter" idx="5"/>
          </p:nvPr>
        </p:nvSpPr>
        <p:spPr/>
        <p:txBody>
          <a:bodyPr/>
          <a:lstStyle/>
          <a:p>
            <a:fld id="{58019C46-9E79-4094-BCD4-51426A920F69}" type="slidenum">
              <a:rPr lang="fr-CH" smtClean="0"/>
              <a:t>6</a:t>
            </a:fld>
            <a:endParaRPr lang="fr-CH"/>
          </a:p>
        </p:txBody>
      </p:sp>
    </p:spTree>
    <p:extLst>
      <p:ext uri="{BB962C8B-B14F-4D97-AF65-F5344CB8AC3E}">
        <p14:creationId xmlns:p14="http://schemas.microsoft.com/office/powerpoint/2010/main" val="220859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A7574-704E-13BC-4098-239610E4BF3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88B8535E-9F09-B9EF-56D1-AF827E392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2094EAB9-6D24-0F94-975D-A3613E4DF468}"/>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966A5AFD-1BAA-E3CD-B0B0-7F3635AA83B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67526F0-F4F6-57E1-C8B8-12A954C24072}"/>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268256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BF662-8139-8CBF-82E9-9D45C7039A19}"/>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DA75059-6E6D-960E-2FB1-3C13AAF9700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79AB0A5-99C5-D615-C08D-7A9CD2B19BB3}"/>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F5985309-1A98-E148-4853-B72410B227B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C2E30F3-45F4-0D3D-0309-4BD4C9E13DD6}"/>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324178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C24DB2C-EDBD-53A1-ED4A-C5769BD589D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94D61BBE-B68A-A630-0666-0F90343D178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C00F14E-EE83-CF31-E5B3-10C73B25046E}"/>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42C91BDB-B01B-B16C-8C42-C60F8474888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3974E20-4CF0-05F9-495F-C8CBE285319D}"/>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396331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672F7-6D57-82A8-F5EF-50F3F488D609}"/>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D2B2679-FC2A-6D11-B37B-0395CFE8377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E73429D-2895-D3B6-3B01-CF291F690E46}"/>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DAB9AA83-F006-D6ED-DF63-0B4ECE72FEC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46437A70-F43F-7BE8-0698-4E770052D0D4}"/>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139589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4AD9C-DE81-F251-E45B-E550226C9D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548CD0EC-BE73-A2B7-7350-FAE3D84F9B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DC77CFB-CA27-F742-4229-F6EC0FA75A44}"/>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E10E32EE-34DF-D808-7589-2C145CFB1D0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FAFB7D1-E51D-29B4-3C02-6DDDB6A536AD}"/>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45995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968D0-BA67-F30F-98C2-6A3B56E79A51}"/>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CA85763-1921-2B9E-2850-7F4C6FBE028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FD69EC9-354E-253A-7014-FDD37154A7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FD8182A8-A51A-2BF6-624B-8C22BFEBF8A4}"/>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6" name="Espace réservé du pied de page 5">
            <a:extLst>
              <a:ext uri="{FF2B5EF4-FFF2-40B4-BE49-F238E27FC236}">
                <a16:creationId xmlns:a16="http://schemas.microsoft.com/office/drawing/2014/main" id="{0DFDD704-4B99-2350-006C-EA2EED7E05EB}"/>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1A1E0539-32DA-72B4-0548-AE7034584B9F}"/>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207044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40B3B-9BBE-8C03-EDE2-2B67F643957C}"/>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CF31FC4F-AA8D-8309-F5DB-E664A64FF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9CF82C-35B8-A3C0-37F1-5C3B3124B73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76BD3CAF-E9A6-5DCC-BF9F-E8DF170AF6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CBA605A-5D9D-5895-B575-F1932B7A312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090FDF99-0443-118A-6E33-D4E6A256C5CD}"/>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8" name="Espace réservé du pied de page 7">
            <a:extLst>
              <a:ext uri="{FF2B5EF4-FFF2-40B4-BE49-F238E27FC236}">
                <a16:creationId xmlns:a16="http://schemas.microsoft.com/office/drawing/2014/main" id="{19B48EA2-2000-DDE1-C2A0-AFB8D115ED3A}"/>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6500296A-54DF-C06D-4579-0712A2E7E931}"/>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384163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12EEC-5EEF-BA48-576E-4F64C3B8FF07}"/>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8039D14F-9635-DA57-2045-1FCEA2AB2B92}"/>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4" name="Espace réservé du pied de page 3">
            <a:extLst>
              <a:ext uri="{FF2B5EF4-FFF2-40B4-BE49-F238E27FC236}">
                <a16:creationId xmlns:a16="http://schemas.microsoft.com/office/drawing/2014/main" id="{D91C9617-2161-E74F-5CBF-2E426B29DABC}"/>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951C218D-6558-AB01-E901-924F45197BF8}"/>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265595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14513B-F19F-299B-16AD-0468E7DF2E1B}"/>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3" name="Espace réservé du pied de page 2">
            <a:extLst>
              <a:ext uri="{FF2B5EF4-FFF2-40B4-BE49-F238E27FC236}">
                <a16:creationId xmlns:a16="http://schemas.microsoft.com/office/drawing/2014/main" id="{6423B184-A887-AF96-ED88-0D7ABE54EC34}"/>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AEC9176D-07DC-A123-FEF3-0B35C6BAD6DE}"/>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85305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DBE40-FB8B-C6CD-F4BE-1BCE33C84C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96228EF0-85DA-8FA3-CA6A-6C508749A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B4C29F05-CEC7-E640-A484-D890DE520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016016-AD84-110B-14F0-E204CDD9B083}"/>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6" name="Espace réservé du pied de page 5">
            <a:extLst>
              <a:ext uri="{FF2B5EF4-FFF2-40B4-BE49-F238E27FC236}">
                <a16:creationId xmlns:a16="http://schemas.microsoft.com/office/drawing/2014/main" id="{1AA3289C-BF05-789A-9777-7C0BB5087E8E}"/>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BABEE72-F6D1-C05E-C727-DC940C93D8D2}"/>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26226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496EE-AA8D-0E1C-A051-2DB8D8662C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9088F76E-8EFC-FFA0-BB09-362AFC9FB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3BD98B95-C1D7-5FE7-96B5-107627DFB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994EE1-692E-4A68-3B07-4B02ED8C701C}"/>
              </a:ext>
            </a:extLst>
          </p:cNvPr>
          <p:cNvSpPr>
            <a:spLocks noGrp="1"/>
          </p:cNvSpPr>
          <p:nvPr>
            <p:ph type="dt" sz="half" idx="10"/>
          </p:nvPr>
        </p:nvSpPr>
        <p:spPr/>
        <p:txBody>
          <a:bodyPr/>
          <a:lstStyle/>
          <a:p>
            <a:fld id="{20A5E80B-088E-4C3B-9054-AF31346C3D24}" type="datetimeFigureOut">
              <a:rPr lang="fr-CH" smtClean="0"/>
              <a:t>20.03.2026</a:t>
            </a:fld>
            <a:endParaRPr lang="fr-CH"/>
          </a:p>
        </p:txBody>
      </p:sp>
      <p:sp>
        <p:nvSpPr>
          <p:cNvPr id="6" name="Espace réservé du pied de page 5">
            <a:extLst>
              <a:ext uri="{FF2B5EF4-FFF2-40B4-BE49-F238E27FC236}">
                <a16:creationId xmlns:a16="http://schemas.microsoft.com/office/drawing/2014/main" id="{767AB732-4C5B-2833-82D8-D0C7F974E7C4}"/>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4606E5FE-9ECB-7BBE-8C0D-4C9B0D3F2A09}"/>
              </a:ext>
            </a:extLst>
          </p:cNvPr>
          <p:cNvSpPr>
            <a:spLocks noGrp="1"/>
          </p:cNvSpPr>
          <p:nvPr>
            <p:ph type="sldNum" sz="quarter" idx="12"/>
          </p:nvPr>
        </p:nvSpPr>
        <p:spPr/>
        <p:txBody>
          <a:bodyPr/>
          <a:lstStyle/>
          <a:p>
            <a:fld id="{BB0B0BC1-24A6-4E38-9C44-63A3E635D3E1}" type="slidenum">
              <a:rPr lang="fr-CH" smtClean="0"/>
              <a:t>‹N°›</a:t>
            </a:fld>
            <a:endParaRPr lang="fr-CH"/>
          </a:p>
        </p:txBody>
      </p:sp>
    </p:spTree>
    <p:extLst>
      <p:ext uri="{BB962C8B-B14F-4D97-AF65-F5344CB8AC3E}">
        <p14:creationId xmlns:p14="http://schemas.microsoft.com/office/powerpoint/2010/main" val="15534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0A3CD1F-150B-50ED-6019-CACF893BB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AB9F792A-1DD9-8123-5536-6164107E5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2CF6787-044C-7A75-5F82-06CDA4FE8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A5E80B-088E-4C3B-9054-AF31346C3D24}" type="datetimeFigureOut">
              <a:rPr lang="fr-CH" smtClean="0"/>
              <a:t>20.03.2026</a:t>
            </a:fld>
            <a:endParaRPr lang="fr-CH"/>
          </a:p>
        </p:txBody>
      </p:sp>
      <p:sp>
        <p:nvSpPr>
          <p:cNvPr id="5" name="Espace réservé du pied de page 4">
            <a:extLst>
              <a:ext uri="{FF2B5EF4-FFF2-40B4-BE49-F238E27FC236}">
                <a16:creationId xmlns:a16="http://schemas.microsoft.com/office/drawing/2014/main" id="{370084F4-DAEF-0D33-0276-367BBA535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6C2545BC-D2D3-4919-5C70-C8EEC987A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B0BC1-24A6-4E38-9C44-63A3E635D3E1}" type="slidenum">
              <a:rPr lang="fr-CH" smtClean="0"/>
              <a:t>‹N°›</a:t>
            </a:fld>
            <a:endParaRPr lang="fr-CH"/>
          </a:p>
        </p:txBody>
      </p:sp>
    </p:spTree>
    <p:extLst>
      <p:ext uri="{BB962C8B-B14F-4D97-AF65-F5344CB8AC3E}">
        <p14:creationId xmlns:p14="http://schemas.microsoft.com/office/powerpoint/2010/main" val="813552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notesSlide" Target="../notesSlides/notesSlide2.xml"/><Relationship Id="rId21" Type="http://schemas.openxmlformats.org/officeDocument/2006/relationships/tags" Target="../tags/tag24.xml"/><Relationship Id="rId34" Type="http://schemas.openxmlformats.org/officeDocument/2006/relationships/image" Target="../media/image10.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slideLayout" Target="../slideLayouts/slideLayout7.xml"/><Relationship Id="rId33" Type="http://schemas.openxmlformats.org/officeDocument/2006/relationships/image" Target="../media/image9.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image" Target="../media/image8.png"/><Relationship Id="rId37" Type="http://schemas.openxmlformats.org/officeDocument/2006/relationships/image" Target="../media/image13.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image" Target="../media/image4.png"/><Relationship Id="rId36" Type="http://schemas.openxmlformats.org/officeDocument/2006/relationships/image" Target="../media/image12.png"/><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7.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3.png"/><Relationship Id="rId30" Type="http://schemas.openxmlformats.org/officeDocument/2006/relationships/image" Target="../media/image6.png"/><Relationship Id="rId35" Type="http://schemas.openxmlformats.org/officeDocument/2006/relationships/image" Target="../media/image11.png"/><Relationship Id="rId8" Type="http://schemas.openxmlformats.org/officeDocument/2006/relationships/tags" Target="../tags/tag11.xml"/><Relationship Id="rId3"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notesSlide" Target="../notesSlides/notesSlide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7.xml"/><Relationship Id="rId5" Type="http://schemas.openxmlformats.org/officeDocument/2006/relationships/tags" Target="../tags/tag32.xml"/><Relationship Id="rId10" Type="http://schemas.openxmlformats.org/officeDocument/2006/relationships/image" Target="../media/image14.png"/><Relationship Id="rId4" Type="http://schemas.openxmlformats.org/officeDocument/2006/relationships/tags" Target="../tags/tag3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9.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2.xml"/><Relationship Id="rId7" Type="http://schemas.openxmlformats.org/officeDocument/2006/relationships/image" Target="../media/image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6F1AF9-8E22-3A2B-6F56-1549F5C91C48}"/>
              </a:ext>
            </a:extLst>
          </p:cNvPr>
          <p:cNvSpPr txBox="1"/>
          <p:nvPr>
            <p:custDataLst>
              <p:tags r:id="rId1"/>
            </p:custDataLst>
          </p:nvPr>
        </p:nvSpPr>
        <p:spPr>
          <a:xfrm>
            <a:off x="7377634" y="3066760"/>
            <a:ext cx="4629575" cy="1323439"/>
          </a:xfrm>
          <a:prstGeom prst="rect">
            <a:avLst/>
          </a:prstGeom>
          <a:noFill/>
        </p:spPr>
        <p:txBody>
          <a:bodyPr wrap="square" rtlCol="0">
            <a:spAutoFit/>
          </a:bodyPr>
          <a:lstStyle/>
          <a:p>
            <a:r>
              <a:rPr lang="fr-CH" sz="4000" dirty="0">
                <a:latin typeface="Arial" panose="020B0604020202020204" pitchFamily="34" charset="0"/>
                <a:cs typeface="Arial" panose="020B0604020202020204" pitchFamily="34" charset="0"/>
              </a:rPr>
              <a:t>Logo de l’entreprise</a:t>
            </a:r>
          </a:p>
        </p:txBody>
      </p:sp>
      <p:pic>
        <p:nvPicPr>
          <p:cNvPr id="8" name="Image 7">
            <a:extLst>
              <a:ext uri="{FF2B5EF4-FFF2-40B4-BE49-F238E27FC236}">
                <a16:creationId xmlns:a16="http://schemas.microsoft.com/office/drawing/2014/main" id="{EDDF0999-669C-8815-1CE3-79E4C23D40A6}"/>
              </a:ext>
            </a:extLst>
          </p:cNvPr>
          <p:cNvPicPr>
            <a:picLocks noChangeAspect="1"/>
          </p:cNvPicPr>
          <p:nvPr>
            <p:custDataLst>
              <p:tags r:id="rId2"/>
            </p:custDataLst>
          </p:nvPr>
        </p:nvPicPr>
        <p:blipFill>
          <a:blip r:embed="rId6"/>
          <a:stretch>
            <a:fillRect/>
          </a:stretch>
        </p:blipFill>
        <p:spPr>
          <a:xfrm>
            <a:off x="1611057" y="2184650"/>
            <a:ext cx="3596952" cy="4249280"/>
          </a:xfrm>
          <a:prstGeom prst="rect">
            <a:avLst/>
          </a:prstGeom>
        </p:spPr>
      </p:pic>
      <p:pic>
        <p:nvPicPr>
          <p:cNvPr id="9" name="Image 8">
            <a:extLst>
              <a:ext uri="{FF2B5EF4-FFF2-40B4-BE49-F238E27FC236}">
                <a16:creationId xmlns:a16="http://schemas.microsoft.com/office/drawing/2014/main" id="{CA5E18BF-AB80-AEF1-D4FE-9AB0AEF160CA}"/>
              </a:ext>
            </a:extLst>
          </p:cNvPr>
          <p:cNvPicPr>
            <a:picLocks noChangeAspect="1"/>
          </p:cNvPicPr>
          <p:nvPr>
            <p:custDataLst>
              <p:tags r:id="rId3"/>
            </p:custDataLst>
          </p:nvPr>
        </p:nvPicPr>
        <p:blipFill>
          <a:blip r:embed="rId7"/>
          <a:stretch>
            <a:fillRect/>
          </a:stretch>
        </p:blipFill>
        <p:spPr>
          <a:xfrm>
            <a:off x="7192847" y="0"/>
            <a:ext cx="4999153" cy="2810500"/>
          </a:xfrm>
          <a:prstGeom prst="rect">
            <a:avLst/>
          </a:prstGeom>
        </p:spPr>
      </p:pic>
      <p:sp>
        <p:nvSpPr>
          <p:cNvPr id="2" name="ZoneTexte 1">
            <a:extLst>
              <a:ext uri="{FF2B5EF4-FFF2-40B4-BE49-F238E27FC236}">
                <a16:creationId xmlns:a16="http://schemas.microsoft.com/office/drawing/2014/main" id="{1128005E-2AC1-533D-549B-3312966C8ED3}"/>
              </a:ext>
            </a:extLst>
          </p:cNvPr>
          <p:cNvSpPr txBox="1"/>
          <p:nvPr/>
        </p:nvSpPr>
        <p:spPr>
          <a:xfrm>
            <a:off x="503582" y="424070"/>
            <a:ext cx="6506817" cy="954107"/>
          </a:xfrm>
          <a:prstGeom prst="rect">
            <a:avLst/>
          </a:prstGeom>
          <a:noFill/>
        </p:spPr>
        <p:txBody>
          <a:bodyPr wrap="square" rtlCol="0">
            <a:spAutoFit/>
          </a:bodyPr>
          <a:lstStyle/>
          <a:p>
            <a:r>
              <a:rPr lang="fr-CH" sz="2800" b="1" dirty="0"/>
              <a:t>MANIPULATION DES PRODUITS CHIMIQUES DANS NOTRE ENTREPRISE</a:t>
            </a:r>
          </a:p>
        </p:txBody>
      </p:sp>
    </p:spTree>
    <p:extLst>
      <p:ext uri="{BB962C8B-B14F-4D97-AF65-F5344CB8AC3E}">
        <p14:creationId xmlns:p14="http://schemas.microsoft.com/office/powerpoint/2010/main" val="272971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055AC-937A-35AD-6BCA-FD2DE24FE85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05C516C-EA61-B208-B58E-C360ECA6A785}"/>
              </a:ext>
            </a:extLst>
          </p:cNvPr>
          <p:cNvPicPr>
            <a:picLocks noChangeAspect="1"/>
          </p:cNvPicPr>
          <p:nvPr>
            <p:custDataLst>
              <p:tags r:id="rId1"/>
            </p:custDataLst>
          </p:nvPr>
        </p:nvPicPr>
        <p:blipFill>
          <a:blip r:embed="rId27"/>
          <a:stretch>
            <a:fillRect/>
          </a:stretch>
        </p:blipFill>
        <p:spPr>
          <a:xfrm>
            <a:off x="9817901" y="0"/>
            <a:ext cx="2374099" cy="1580795"/>
          </a:xfrm>
          <a:prstGeom prst="rect">
            <a:avLst/>
          </a:prstGeom>
        </p:spPr>
      </p:pic>
      <p:sp>
        <p:nvSpPr>
          <p:cNvPr id="3" name="Titre 1">
            <a:extLst>
              <a:ext uri="{FF2B5EF4-FFF2-40B4-BE49-F238E27FC236}">
                <a16:creationId xmlns:a16="http://schemas.microsoft.com/office/drawing/2014/main" id="{2E3C2D9D-6D7C-EBE5-B641-69130F8A377C}"/>
              </a:ext>
            </a:extLst>
          </p:cNvPr>
          <p:cNvSpPr txBox="1">
            <a:spLocks/>
          </p:cNvSpPr>
          <p:nvPr>
            <p:custDataLst>
              <p:tags r:id="rId2"/>
            </p:custDataLst>
          </p:nvPr>
        </p:nvSpPr>
        <p:spPr>
          <a:xfrm>
            <a:off x="732402" y="417343"/>
            <a:ext cx="8736550" cy="6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t>LES PICTOGRAMMES DE DANGERS</a:t>
            </a:r>
          </a:p>
        </p:txBody>
      </p:sp>
      <p:pic>
        <p:nvPicPr>
          <p:cNvPr id="4" name="Image 3">
            <a:extLst>
              <a:ext uri="{FF2B5EF4-FFF2-40B4-BE49-F238E27FC236}">
                <a16:creationId xmlns:a16="http://schemas.microsoft.com/office/drawing/2014/main" id="{2825FBC2-6003-B005-BFEB-A29D3EAF1416}"/>
              </a:ext>
            </a:extLst>
          </p:cNvPr>
          <p:cNvPicPr>
            <a:picLocks noChangeAspect="1"/>
          </p:cNvPicPr>
          <p:nvPr>
            <p:custDataLst>
              <p:tags r:id="rId3"/>
            </p:custDataLst>
          </p:nvPr>
        </p:nvPicPr>
        <p:blipFill>
          <a:blip r:embed="rId28"/>
          <a:stretch>
            <a:fillRect/>
          </a:stretch>
        </p:blipFill>
        <p:spPr>
          <a:xfrm>
            <a:off x="732402" y="1580796"/>
            <a:ext cx="11459598" cy="81750"/>
          </a:xfrm>
          <a:prstGeom prst="rect">
            <a:avLst/>
          </a:prstGeom>
        </p:spPr>
      </p:pic>
      <p:sp>
        <p:nvSpPr>
          <p:cNvPr id="6" name="ZoneTexte 5">
            <a:extLst>
              <a:ext uri="{FF2B5EF4-FFF2-40B4-BE49-F238E27FC236}">
                <a16:creationId xmlns:a16="http://schemas.microsoft.com/office/drawing/2014/main" id="{FA527DE1-BEB7-54A1-89BE-C21881D6295A}"/>
              </a:ext>
            </a:extLst>
          </p:cNvPr>
          <p:cNvSpPr txBox="1"/>
          <p:nvPr>
            <p:custDataLst>
              <p:tags r:id="rId4"/>
            </p:custDataLst>
          </p:nvPr>
        </p:nvSpPr>
        <p:spPr>
          <a:xfrm>
            <a:off x="647657" y="2047162"/>
            <a:ext cx="3452884" cy="4278094"/>
          </a:xfrm>
          <a:prstGeom prst="rect">
            <a:avLst/>
          </a:prstGeom>
          <a:noFill/>
          <a:ln>
            <a:solidFill>
              <a:schemeClr val="tx1"/>
            </a:solidFill>
          </a:ln>
        </p:spPr>
        <p:txBody>
          <a:bodyPr wrap="square" rtlCol="0">
            <a:spAutoFit/>
          </a:bodyPr>
          <a:lstStyle/>
          <a:p>
            <a:r>
              <a:rPr lang="fr-CH" sz="1600" dirty="0"/>
              <a:t>DANGERS PHYSIQUE</a:t>
            </a:r>
          </a:p>
          <a:p>
            <a:endParaRPr lang="fr-CH" sz="1600" dirty="0"/>
          </a:p>
          <a:p>
            <a:r>
              <a:rPr lang="fr-CH" sz="1600" dirty="0"/>
              <a:t>                   </a:t>
            </a:r>
          </a:p>
          <a:p>
            <a:endParaRPr lang="fr-CH" sz="1600" dirty="0"/>
          </a:p>
          <a:p>
            <a:endParaRPr lang="fr-CH" sz="1600" dirty="0"/>
          </a:p>
          <a:p>
            <a:endParaRPr lang="fr-CH" sz="1600" dirty="0"/>
          </a:p>
          <a:p>
            <a:r>
              <a:rPr lang="fr-CH" sz="1600" dirty="0"/>
              <a:t>                    </a:t>
            </a:r>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p:txBody>
      </p:sp>
      <p:sp>
        <p:nvSpPr>
          <p:cNvPr id="7" name="ZoneTexte 6">
            <a:extLst>
              <a:ext uri="{FF2B5EF4-FFF2-40B4-BE49-F238E27FC236}">
                <a16:creationId xmlns:a16="http://schemas.microsoft.com/office/drawing/2014/main" id="{3A72AE78-CE0B-92D8-00A0-348CC7CDBB79}"/>
              </a:ext>
            </a:extLst>
          </p:cNvPr>
          <p:cNvSpPr txBox="1"/>
          <p:nvPr>
            <p:custDataLst>
              <p:tags r:id="rId5"/>
            </p:custDataLst>
          </p:nvPr>
        </p:nvSpPr>
        <p:spPr>
          <a:xfrm>
            <a:off x="4369554" y="2028504"/>
            <a:ext cx="3452884" cy="4278094"/>
          </a:xfrm>
          <a:prstGeom prst="rect">
            <a:avLst/>
          </a:prstGeom>
          <a:noFill/>
          <a:ln>
            <a:solidFill>
              <a:schemeClr val="tx1"/>
            </a:solidFill>
          </a:ln>
        </p:spPr>
        <p:txBody>
          <a:bodyPr wrap="square" rtlCol="0">
            <a:spAutoFit/>
          </a:bodyPr>
          <a:lstStyle/>
          <a:p>
            <a:r>
              <a:rPr lang="fr-CH" sz="1600" dirty="0"/>
              <a:t>DANGERS POUR LA SANTE</a:t>
            </a:r>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p:txBody>
      </p:sp>
      <p:sp>
        <p:nvSpPr>
          <p:cNvPr id="8" name="ZoneTexte 7">
            <a:extLst>
              <a:ext uri="{FF2B5EF4-FFF2-40B4-BE49-F238E27FC236}">
                <a16:creationId xmlns:a16="http://schemas.microsoft.com/office/drawing/2014/main" id="{32FF7E8C-CD09-9997-410A-37997722B6B1}"/>
              </a:ext>
            </a:extLst>
          </p:cNvPr>
          <p:cNvSpPr txBox="1"/>
          <p:nvPr>
            <p:custDataLst>
              <p:tags r:id="rId6"/>
            </p:custDataLst>
          </p:nvPr>
        </p:nvSpPr>
        <p:spPr>
          <a:xfrm>
            <a:off x="8091459" y="2047163"/>
            <a:ext cx="3452884" cy="4278094"/>
          </a:xfrm>
          <a:prstGeom prst="rect">
            <a:avLst/>
          </a:prstGeom>
          <a:noFill/>
          <a:ln>
            <a:solidFill>
              <a:schemeClr val="tx1"/>
            </a:solidFill>
          </a:ln>
        </p:spPr>
        <p:txBody>
          <a:bodyPr wrap="square" rtlCol="0">
            <a:spAutoFit/>
          </a:bodyPr>
          <a:lstStyle/>
          <a:p>
            <a:r>
              <a:rPr lang="fr-CH" sz="1600" dirty="0"/>
              <a:t>DANGERS POUR L’ENVIRONNEMENT</a:t>
            </a:r>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a:p>
            <a:endParaRPr lang="fr-CH" sz="1600" dirty="0"/>
          </a:p>
        </p:txBody>
      </p:sp>
      <p:pic>
        <p:nvPicPr>
          <p:cNvPr id="11" name="Image 10" descr="Une image contenant conception&#10;&#10;Le contenu généré par l’IA peut être incorrect.">
            <a:extLst>
              <a:ext uri="{FF2B5EF4-FFF2-40B4-BE49-F238E27FC236}">
                <a16:creationId xmlns:a16="http://schemas.microsoft.com/office/drawing/2014/main" id="{C86B4D35-30E8-9EB4-C369-F3F3F0FE76C4}"/>
              </a:ext>
            </a:extLst>
          </p:cNvPr>
          <p:cNvPicPr>
            <a:picLocks noChangeAspect="1"/>
          </p:cNvPicPr>
          <p:nvPr>
            <p:custDataLst>
              <p:tags r:id="rId7"/>
            </p:custDataLst>
          </p:nvPr>
        </p:nvPicPr>
        <p:blipFill>
          <a:blip r:embed="rId29">
            <a:extLst>
              <a:ext uri="{28A0092B-C50C-407E-A947-70E740481C1C}">
                <a14:useLocalDpi xmlns:a14="http://schemas.microsoft.com/office/drawing/2010/main" val="0"/>
              </a:ext>
            </a:extLst>
          </a:blip>
          <a:srcRect/>
          <a:stretch>
            <a:fillRect/>
          </a:stretch>
        </p:blipFill>
        <p:spPr bwMode="auto">
          <a:xfrm>
            <a:off x="732402" y="2385717"/>
            <a:ext cx="731520" cy="731520"/>
          </a:xfrm>
          <a:prstGeom prst="rect">
            <a:avLst/>
          </a:prstGeom>
          <a:noFill/>
        </p:spPr>
      </p:pic>
      <p:pic>
        <p:nvPicPr>
          <p:cNvPr id="12" name="Image 11">
            <a:extLst>
              <a:ext uri="{FF2B5EF4-FFF2-40B4-BE49-F238E27FC236}">
                <a16:creationId xmlns:a16="http://schemas.microsoft.com/office/drawing/2014/main" id="{B8710B9A-436B-A654-4C5F-1566E11DCF73}"/>
              </a:ext>
            </a:extLst>
          </p:cNvPr>
          <p:cNvPicPr>
            <a:picLocks noChangeAspect="1"/>
          </p:cNvPicPr>
          <p:nvPr>
            <p:custDataLst>
              <p:tags r:id="rId8"/>
            </p:custDataLst>
          </p:nvPr>
        </p:nvPicPr>
        <p:blipFill>
          <a:blip r:embed="rId30"/>
          <a:stretch>
            <a:fillRect/>
          </a:stretch>
        </p:blipFill>
        <p:spPr>
          <a:xfrm>
            <a:off x="732339" y="3392951"/>
            <a:ext cx="731583" cy="731583"/>
          </a:xfrm>
          <a:prstGeom prst="rect">
            <a:avLst/>
          </a:prstGeom>
        </p:spPr>
      </p:pic>
      <p:pic>
        <p:nvPicPr>
          <p:cNvPr id="13" name="Image 12">
            <a:extLst>
              <a:ext uri="{FF2B5EF4-FFF2-40B4-BE49-F238E27FC236}">
                <a16:creationId xmlns:a16="http://schemas.microsoft.com/office/drawing/2014/main" id="{B094C735-0E34-9BEC-FBF0-16747508E075}"/>
              </a:ext>
            </a:extLst>
          </p:cNvPr>
          <p:cNvPicPr>
            <a:picLocks noChangeAspect="1"/>
          </p:cNvPicPr>
          <p:nvPr>
            <p:custDataLst>
              <p:tags r:id="rId9"/>
            </p:custDataLst>
          </p:nvPr>
        </p:nvPicPr>
        <p:blipFill>
          <a:blip r:embed="rId31"/>
          <a:stretch>
            <a:fillRect/>
          </a:stretch>
        </p:blipFill>
        <p:spPr>
          <a:xfrm>
            <a:off x="732339" y="4405584"/>
            <a:ext cx="731583" cy="731583"/>
          </a:xfrm>
          <a:prstGeom prst="rect">
            <a:avLst/>
          </a:prstGeom>
        </p:spPr>
      </p:pic>
      <p:pic>
        <p:nvPicPr>
          <p:cNvPr id="14" name="Image 13">
            <a:extLst>
              <a:ext uri="{FF2B5EF4-FFF2-40B4-BE49-F238E27FC236}">
                <a16:creationId xmlns:a16="http://schemas.microsoft.com/office/drawing/2014/main" id="{CC5DDBBA-AA97-8768-FE77-C901C42C1B86}"/>
              </a:ext>
            </a:extLst>
          </p:cNvPr>
          <p:cNvPicPr>
            <a:picLocks noChangeAspect="1"/>
          </p:cNvPicPr>
          <p:nvPr>
            <p:custDataLst>
              <p:tags r:id="rId10"/>
            </p:custDataLst>
          </p:nvPr>
        </p:nvPicPr>
        <p:blipFill>
          <a:blip r:embed="rId32"/>
          <a:stretch>
            <a:fillRect/>
          </a:stretch>
        </p:blipFill>
        <p:spPr>
          <a:xfrm>
            <a:off x="732339" y="5418217"/>
            <a:ext cx="731583" cy="731583"/>
          </a:xfrm>
          <a:prstGeom prst="rect">
            <a:avLst/>
          </a:prstGeom>
        </p:spPr>
      </p:pic>
      <p:pic>
        <p:nvPicPr>
          <p:cNvPr id="15" name="Image 14">
            <a:extLst>
              <a:ext uri="{FF2B5EF4-FFF2-40B4-BE49-F238E27FC236}">
                <a16:creationId xmlns:a16="http://schemas.microsoft.com/office/drawing/2014/main" id="{AD6A920C-FC9E-842E-FBA9-E22C08656828}"/>
              </a:ext>
            </a:extLst>
          </p:cNvPr>
          <p:cNvPicPr>
            <a:picLocks noChangeAspect="1"/>
          </p:cNvPicPr>
          <p:nvPr>
            <p:custDataLst>
              <p:tags r:id="rId11"/>
            </p:custDataLst>
          </p:nvPr>
        </p:nvPicPr>
        <p:blipFill>
          <a:blip r:embed="rId33"/>
          <a:stretch>
            <a:fillRect/>
          </a:stretch>
        </p:blipFill>
        <p:spPr>
          <a:xfrm>
            <a:off x="4450013" y="2385654"/>
            <a:ext cx="731583" cy="731583"/>
          </a:xfrm>
          <a:prstGeom prst="rect">
            <a:avLst/>
          </a:prstGeom>
        </p:spPr>
      </p:pic>
      <p:pic>
        <p:nvPicPr>
          <p:cNvPr id="16" name="Image 15">
            <a:extLst>
              <a:ext uri="{FF2B5EF4-FFF2-40B4-BE49-F238E27FC236}">
                <a16:creationId xmlns:a16="http://schemas.microsoft.com/office/drawing/2014/main" id="{3FF9EAF4-AEBA-D5DB-6DA9-BCEA0CC1E22F}"/>
              </a:ext>
            </a:extLst>
          </p:cNvPr>
          <p:cNvPicPr>
            <a:picLocks noChangeAspect="1"/>
          </p:cNvPicPr>
          <p:nvPr>
            <p:custDataLst>
              <p:tags r:id="rId12"/>
            </p:custDataLst>
          </p:nvPr>
        </p:nvPicPr>
        <p:blipFill>
          <a:blip r:embed="rId34"/>
          <a:stretch>
            <a:fillRect/>
          </a:stretch>
        </p:blipFill>
        <p:spPr>
          <a:xfrm>
            <a:off x="4450014" y="3387493"/>
            <a:ext cx="731583" cy="731583"/>
          </a:xfrm>
          <a:prstGeom prst="rect">
            <a:avLst/>
          </a:prstGeom>
        </p:spPr>
      </p:pic>
      <p:pic>
        <p:nvPicPr>
          <p:cNvPr id="17" name="Image 16">
            <a:extLst>
              <a:ext uri="{FF2B5EF4-FFF2-40B4-BE49-F238E27FC236}">
                <a16:creationId xmlns:a16="http://schemas.microsoft.com/office/drawing/2014/main" id="{ABFBB092-63BC-6C28-1BDC-5E5B4BC9D22B}"/>
              </a:ext>
            </a:extLst>
          </p:cNvPr>
          <p:cNvPicPr>
            <a:picLocks noChangeAspect="1"/>
          </p:cNvPicPr>
          <p:nvPr>
            <p:custDataLst>
              <p:tags r:id="rId13"/>
            </p:custDataLst>
          </p:nvPr>
        </p:nvPicPr>
        <p:blipFill>
          <a:blip r:embed="rId35"/>
          <a:stretch>
            <a:fillRect/>
          </a:stretch>
        </p:blipFill>
        <p:spPr>
          <a:xfrm>
            <a:off x="4450015" y="4405520"/>
            <a:ext cx="731583" cy="731583"/>
          </a:xfrm>
          <a:prstGeom prst="rect">
            <a:avLst/>
          </a:prstGeom>
        </p:spPr>
      </p:pic>
      <p:pic>
        <p:nvPicPr>
          <p:cNvPr id="18" name="Image 17">
            <a:extLst>
              <a:ext uri="{FF2B5EF4-FFF2-40B4-BE49-F238E27FC236}">
                <a16:creationId xmlns:a16="http://schemas.microsoft.com/office/drawing/2014/main" id="{C4DD8ACF-82A2-EC66-1EE4-0428F6968BD4}"/>
              </a:ext>
            </a:extLst>
          </p:cNvPr>
          <p:cNvPicPr>
            <a:picLocks noChangeAspect="1"/>
          </p:cNvPicPr>
          <p:nvPr>
            <p:custDataLst>
              <p:tags r:id="rId14"/>
            </p:custDataLst>
          </p:nvPr>
        </p:nvPicPr>
        <p:blipFill>
          <a:blip r:embed="rId36"/>
          <a:stretch>
            <a:fillRect/>
          </a:stretch>
        </p:blipFill>
        <p:spPr>
          <a:xfrm>
            <a:off x="4450016" y="5418154"/>
            <a:ext cx="731583" cy="731583"/>
          </a:xfrm>
          <a:prstGeom prst="rect">
            <a:avLst/>
          </a:prstGeom>
        </p:spPr>
      </p:pic>
      <p:pic>
        <p:nvPicPr>
          <p:cNvPr id="19" name="Image 18">
            <a:extLst>
              <a:ext uri="{FF2B5EF4-FFF2-40B4-BE49-F238E27FC236}">
                <a16:creationId xmlns:a16="http://schemas.microsoft.com/office/drawing/2014/main" id="{F7FA7874-A11F-09F5-16E1-14DE7A4F23DC}"/>
              </a:ext>
            </a:extLst>
          </p:cNvPr>
          <p:cNvPicPr>
            <a:picLocks noChangeAspect="1"/>
          </p:cNvPicPr>
          <p:nvPr>
            <p:custDataLst>
              <p:tags r:id="rId15"/>
            </p:custDataLst>
          </p:nvPr>
        </p:nvPicPr>
        <p:blipFill>
          <a:blip r:embed="rId37"/>
          <a:stretch>
            <a:fillRect/>
          </a:stretch>
        </p:blipFill>
        <p:spPr>
          <a:xfrm>
            <a:off x="8179981" y="2385654"/>
            <a:ext cx="731583" cy="731583"/>
          </a:xfrm>
          <a:prstGeom prst="rect">
            <a:avLst/>
          </a:prstGeom>
        </p:spPr>
      </p:pic>
      <p:sp>
        <p:nvSpPr>
          <p:cNvPr id="20" name="ZoneTexte 19">
            <a:extLst>
              <a:ext uri="{FF2B5EF4-FFF2-40B4-BE49-F238E27FC236}">
                <a16:creationId xmlns:a16="http://schemas.microsoft.com/office/drawing/2014/main" id="{4DC65203-474A-50A8-4467-354B9E78A7B4}"/>
              </a:ext>
            </a:extLst>
          </p:cNvPr>
          <p:cNvSpPr txBox="1"/>
          <p:nvPr>
            <p:custDataLst>
              <p:tags r:id="rId16"/>
            </p:custDataLst>
          </p:nvPr>
        </p:nvSpPr>
        <p:spPr>
          <a:xfrm>
            <a:off x="1552444" y="2566779"/>
            <a:ext cx="2348943" cy="338554"/>
          </a:xfrm>
          <a:prstGeom prst="rect">
            <a:avLst/>
          </a:prstGeom>
          <a:noFill/>
        </p:spPr>
        <p:txBody>
          <a:bodyPr wrap="square" rtlCol="0">
            <a:spAutoFit/>
          </a:bodyPr>
          <a:lstStyle/>
          <a:p>
            <a:r>
              <a:rPr lang="fr-CH" sz="1600" dirty="0">
                <a:ln>
                  <a:solidFill>
                    <a:schemeClr val="tx1"/>
                  </a:solidFill>
                </a:ln>
              </a:rPr>
              <a:t>GHS 01 Explosif</a:t>
            </a:r>
          </a:p>
        </p:txBody>
      </p:sp>
      <p:sp>
        <p:nvSpPr>
          <p:cNvPr id="21" name="ZoneTexte 20">
            <a:extLst>
              <a:ext uri="{FF2B5EF4-FFF2-40B4-BE49-F238E27FC236}">
                <a16:creationId xmlns:a16="http://schemas.microsoft.com/office/drawing/2014/main" id="{24F4EABD-6A20-2925-2096-3017E829FA95}"/>
              </a:ext>
            </a:extLst>
          </p:cNvPr>
          <p:cNvSpPr txBox="1"/>
          <p:nvPr>
            <p:custDataLst>
              <p:tags r:id="rId17"/>
            </p:custDataLst>
          </p:nvPr>
        </p:nvSpPr>
        <p:spPr>
          <a:xfrm>
            <a:off x="1552444" y="3584007"/>
            <a:ext cx="2348943" cy="584775"/>
          </a:xfrm>
          <a:prstGeom prst="rect">
            <a:avLst/>
          </a:prstGeom>
          <a:noFill/>
        </p:spPr>
        <p:txBody>
          <a:bodyPr wrap="square" rtlCol="0">
            <a:spAutoFit/>
          </a:bodyPr>
          <a:lstStyle/>
          <a:p>
            <a:r>
              <a:rPr lang="fr-CH" sz="1600" dirty="0">
                <a:ln>
                  <a:solidFill>
                    <a:schemeClr val="tx1"/>
                  </a:solidFill>
                </a:ln>
              </a:rPr>
              <a:t>GHS 02 Extrêmement inflammable</a:t>
            </a:r>
          </a:p>
        </p:txBody>
      </p:sp>
      <p:sp>
        <p:nvSpPr>
          <p:cNvPr id="22" name="ZoneTexte 21">
            <a:extLst>
              <a:ext uri="{FF2B5EF4-FFF2-40B4-BE49-F238E27FC236}">
                <a16:creationId xmlns:a16="http://schemas.microsoft.com/office/drawing/2014/main" id="{00C53812-FC34-0274-B4F6-5D99BD5C70E8}"/>
              </a:ext>
            </a:extLst>
          </p:cNvPr>
          <p:cNvSpPr txBox="1"/>
          <p:nvPr>
            <p:custDataLst>
              <p:tags r:id="rId18"/>
            </p:custDataLst>
          </p:nvPr>
        </p:nvSpPr>
        <p:spPr>
          <a:xfrm>
            <a:off x="1544383" y="4601235"/>
            <a:ext cx="2348943" cy="338554"/>
          </a:xfrm>
          <a:prstGeom prst="rect">
            <a:avLst/>
          </a:prstGeom>
          <a:noFill/>
        </p:spPr>
        <p:txBody>
          <a:bodyPr wrap="square" rtlCol="0">
            <a:spAutoFit/>
          </a:bodyPr>
          <a:lstStyle/>
          <a:p>
            <a:r>
              <a:rPr lang="fr-CH" sz="1600" dirty="0">
                <a:ln>
                  <a:solidFill>
                    <a:schemeClr val="tx1"/>
                  </a:solidFill>
                </a:ln>
              </a:rPr>
              <a:t>GHS 03 Comburant</a:t>
            </a:r>
          </a:p>
        </p:txBody>
      </p:sp>
      <p:sp>
        <p:nvSpPr>
          <p:cNvPr id="23" name="ZoneTexte 22">
            <a:extLst>
              <a:ext uri="{FF2B5EF4-FFF2-40B4-BE49-F238E27FC236}">
                <a16:creationId xmlns:a16="http://schemas.microsoft.com/office/drawing/2014/main" id="{4B4B3AC6-A797-B6F1-BA29-72E3F5FEC811}"/>
              </a:ext>
            </a:extLst>
          </p:cNvPr>
          <p:cNvSpPr txBox="1"/>
          <p:nvPr>
            <p:custDataLst>
              <p:tags r:id="rId19"/>
            </p:custDataLst>
          </p:nvPr>
        </p:nvSpPr>
        <p:spPr>
          <a:xfrm>
            <a:off x="1552444" y="5614668"/>
            <a:ext cx="2348943" cy="584775"/>
          </a:xfrm>
          <a:prstGeom prst="rect">
            <a:avLst/>
          </a:prstGeom>
          <a:noFill/>
        </p:spPr>
        <p:txBody>
          <a:bodyPr wrap="square" rtlCol="0">
            <a:spAutoFit/>
          </a:bodyPr>
          <a:lstStyle/>
          <a:p>
            <a:r>
              <a:rPr lang="fr-CH" sz="1600" dirty="0">
                <a:ln>
                  <a:solidFill>
                    <a:schemeClr val="tx1"/>
                  </a:solidFill>
                </a:ln>
              </a:rPr>
              <a:t>GHS 04 Gaz sous pression</a:t>
            </a:r>
          </a:p>
        </p:txBody>
      </p:sp>
      <p:sp>
        <p:nvSpPr>
          <p:cNvPr id="24" name="ZoneTexte 23">
            <a:extLst>
              <a:ext uri="{FF2B5EF4-FFF2-40B4-BE49-F238E27FC236}">
                <a16:creationId xmlns:a16="http://schemas.microsoft.com/office/drawing/2014/main" id="{7E3DC949-05E6-F552-864D-E162B80B8DBE}"/>
              </a:ext>
            </a:extLst>
          </p:cNvPr>
          <p:cNvSpPr txBox="1"/>
          <p:nvPr>
            <p:custDataLst>
              <p:tags r:id="rId20"/>
            </p:custDataLst>
          </p:nvPr>
        </p:nvSpPr>
        <p:spPr>
          <a:xfrm>
            <a:off x="5181595" y="2566779"/>
            <a:ext cx="2348943" cy="338554"/>
          </a:xfrm>
          <a:prstGeom prst="rect">
            <a:avLst/>
          </a:prstGeom>
          <a:noFill/>
        </p:spPr>
        <p:txBody>
          <a:bodyPr wrap="square" rtlCol="0">
            <a:spAutoFit/>
          </a:bodyPr>
          <a:lstStyle/>
          <a:p>
            <a:r>
              <a:rPr lang="fr-CH" sz="1600" dirty="0">
                <a:ln>
                  <a:solidFill>
                    <a:schemeClr val="tx1"/>
                  </a:solidFill>
                </a:ln>
              </a:rPr>
              <a:t>GHS 05 Corrosif</a:t>
            </a:r>
          </a:p>
        </p:txBody>
      </p:sp>
      <p:sp>
        <p:nvSpPr>
          <p:cNvPr id="25" name="ZoneTexte 24">
            <a:extLst>
              <a:ext uri="{FF2B5EF4-FFF2-40B4-BE49-F238E27FC236}">
                <a16:creationId xmlns:a16="http://schemas.microsoft.com/office/drawing/2014/main" id="{FEE94D4D-8D3A-56E4-B098-20D786DBB997}"/>
              </a:ext>
            </a:extLst>
          </p:cNvPr>
          <p:cNvSpPr txBox="1"/>
          <p:nvPr>
            <p:custDataLst>
              <p:tags r:id="rId21"/>
            </p:custDataLst>
          </p:nvPr>
        </p:nvSpPr>
        <p:spPr>
          <a:xfrm>
            <a:off x="5181595" y="3571487"/>
            <a:ext cx="2348943" cy="338554"/>
          </a:xfrm>
          <a:prstGeom prst="rect">
            <a:avLst/>
          </a:prstGeom>
          <a:noFill/>
        </p:spPr>
        <p:txBody>
          <a:bodyPr wrap="square" rtlCol="0">
            <a:spAutoFit/>
          </a:bodyPr>
          <a:lstStyle/>
          <a:p>
            <a:r>
              <a:rPr lang="fr-CH" sz="1600" dirty="0">
                <a:ln>
                  <a:solidFill>
                    <a:schemeClr val="tx1"/>
                  </a:solidFill>
                </a:ln>
              </a:rPr>
              <a:t>GHS 06 très toxique</a:t>
            </a:r>
          </a:p>
        </p:txBody>
      </p:sp>
      <p:sp>
        <p:nvSpPr>
          <p:cNvPr id="26" name="ZoneTexte 25">
            <a:extLst>
              <a:ext uri="{FF2B5EF4-FFF2-40B4-BE49-F238E27FC236}">
                <a16:creationId xmlns:a16="http://schemas.microsoft.com/office/drawing/2014/main" id="{471536AE-4F77-3E07-A9C8-3CC9B97BE021}"/>
              </a:ext>
            </a:extLst>
          </p:cNvPr>
          <p:cNvSpPr txBox="1"/>
          <p:nvPr>
            <p:custDataLst>
              <p:tags r:id="rId22"/>
            </p:custDataLst>
          </p:nvPr>
        </p:nvSpPr>
        <p:spPr>
          <a:xfrm>
            <a:off x="5181596" y="4601235"/>
            <a:ext cx="2348943" cy="584775"/>
          </a:xfrm>
          <a:prstGeom prst="rect">
            <a:avLst/>
          </a:prstGeom>
          <a:noFill/>
        </p:spPr>
        <p:txBody>
          <a:bodyPr wrap="square" rtlCol="0">
            <a:spAutoFit/>
          </a:bodyPr>
          <a:lstStyle/>
          <a:p>
            <a:r>
              <a:rPr lang="fr-CH" sz="1600" dirty="0">
                <a:ln>
                  <a:solidFill>
                    <a:schemeClr val="tx1"/>
                  </a:solidFill>
                </a:ln>
              </a:rPr>
              <a:t>GHS 07 Attention dangereux</a:t>
            </a:r>
          </a:p>
        </p:txBody>
      </p:sp>
      <p:sp>
        <p:nvSpPr>
          <p:cNvPr id="27" name="ZoneTexte 26">
            <a:extLst>
              <a:ext uri="{FF2B5EF4-FFF2-40B4-BE49-F238E27FC236}">
                <a16:creationId xmlns:a16="http://schemas.microsoft.com/office/drawing/2014/main" id="{2DF36528-3EB2-A411-6DCD-E3D132E7E6AF}"/>
              </a:ext>
            </a:extLst>
          </p:cNvPr>
          <p:cNvSpPr txBox="1"/>
          <p:nvPr>
            <p:custDataLst>
              <p:tags r:id="rId23"/>
            </p:custDataLst>
          </p:nvPr>
        </p:nvSpPr>
        <p:spPr>
          <a:xfrm>
            <a:off x="5181594" y="5614668"/>
            <a:ext cx="2348943" cy="584775"/>
          </a:xfrm>
          <a:prstGeom prst="rect">
            <a:avLst/>
          </a:prstGeom>
          <a:noFill/>
        </p:spPr>
        <p:txBody>
          <a:bodyPr wrap="square" rtlCol="0">
            <a:spAutoFit/>
          </a:bodyPr>
          <a:lstStyle/>
          <a:p>
            <a:r>
              <a:rPr lang="fr-CH" sz="1600" dirty="0">
                <a:ln>
                  <a:solidFill>
                    <a:schemeClr val="tx1"/>
                  </a:solidFill>
                </a:ln>
              </a:rPr>
              <a:t>GHS 08 Dangereux pour la santé</a:t>
            </a:r>
          </a:p>
        </p:txBody>
      </p:sp>
      <p:sp>
        <p:nvSpPr>
          <p:cNvPr id="28" name="ZoneTexte 27">
            <a:extLst>
              <a:ext uri="{FF2B5EF4-FFF2-40B4-BE49-F238E27FC236}">
                <a16:creationId xmlns:a16="http://schemas.microsoft.com/office/drawing/2014/main" id="{EB87899E-531A-FF24-8360-F81E806D6A7B}"/>
              </a:ext>
            </a:extLst>
          </p:cNvPr>
          <p:cNvSpPr txBox="1"/>
          <p:nvPr>
            <p:custDataLst>
              <p:tags r:id="rId24"/>
            </p:custDataLst>
          </p:nvPr>
        </p:nvSpPr>
        <p:spPr>
          <a:xfrm>
            <a:off x="8911564" y="2582168"/>
            <a:ext cx="2348943" cy="584775"/>
          </a:xfrm>
          <a:prstGeom prst="rect">
            <a:avLst/>
          </a:prstGeom>
          <a:noFill/>
        </p:spPr>
        <p:txBody>
          <a:bodyPr wrap="square" rtlCol="0">
            <a:spAutoFit/>
          </a:bodyPr>
          <a:lstStyle/>
          <a:p>
            <a:r>
              <a:rPr lang="fr-CH" sz="1600" dirty="0">
                <a:ln>
                  <a:solidFill>
                    <a:schemeClr val="tx1"/>
                  </a:solidFill>
                </a:ln>
              </a:rPr>
              <a:t>GHS 09 Dangereux pour le milieu aquatique</a:t>
            </a:r>
          </a:p>
        </p:txBody>
      </p:sp>
    </p:spTree>
    <p:extLst>
      <p:ext uri="{BB962C8B-B14F-4D97-AF65-F5344CB8AC3E}">
        <p14:creationId xmlns:p14="http://schemas.microsoft.com/office/powerpoint/2010/main" val="14030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5F4B-1FCA-0E58-6B4D-5E540F7B4E8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157D476-6347-EF64-2920-7891FAFD13F0}"/>
              </a:ext>
            </a:extLst>
          </p:cNvPr>
          <p:cNvPicPr>
            <a:picLocks noChangeAspect="1"/>
          </p:cNvPicPr>
          <p:nvPr>
            <p:custDataLst>
              <p:tags r:id="rId1"/>
            </p:custDataLst>
          </p:nvPr>
        </p:nvPicPr>
        <p:blipFill>
          <a:blip r:embed="rId8"/>
          <a:stretch>
            <a:fillRect/>
          </a:stretch>
        </p:blipFill>
        <p:spPr>
          <a:xfrm>
            <a:off x="9817901" y="0"/>
            <a:ext cx="2374099" cy="1580795"/>
          </a:xfrm>
          <a:prstGeom prst="rect">
            <a:avLst/>
          </a:prstGeom>
        </p:spPr>
      </p:pic>
      <p:sp>
        <p:nvSpPr>
          <p:cNvPr id="3" name="Titre 1">
            <a:extLst>
              <a:ext uri="{FF2B5EF4-FFF2-40B4-BE49-F238E27FC236}">
                <a16:creationId xmlns:a16="http://schemas.microsoft.com/office/drawing/2014/main" id="{3F1157EE-CF1F-6B84-C1FE-1733A1CA68E1}"/>
              </a:ext>
            </a:extLst>
          </p:cNvPr>
          <p:cNvSpPr txBox="1">
            <a:spLocks/>
          </p:cNvSpPr>
          <p:nvPr>
            <p:custDataLst>
              <p:tags r:id="rId2"/>
            </p:custDataLst>
          </p:nvPr>
        </p:nvSpPr>
        <p:spPr>
          <a:xfrm>
            <a:off x="732402" y="410467"/>
            <a:ext cx="8736550" cy="639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t>LES FICHES DE DONNÉES DE SÉCURITÉ (FDS)</a:t>
            </a:r>
          </a:p>
        </p:txBody>
      </p:sp>
      <p:pic>
        <p:nvPicPr>
          <p:cNvPr id="4" name="Image 3">
            <a:extLst>
              <a:ext uri="{FF2B5EF4-FFF2-40B4-BE49-F238E27FC236}">
                <a16:creationId xmlns:a16="http://schemas.microsoft.com/office/drawing/2014/main" id="{8678F21C-25D2-3428-1ED0-D530285F2520}"/>
              </a:ext>
            </a:extLst>
          </p:cNvPr>
          <p:cNvPicPr>
            <a:picLocks noChangeAspect="1"/>
          </p:cNvPicPr>
          <p:nvPr>
            <p:custDataLst>
              <p:tags r:id="rId3"/>
            </p:custDataLst>
          </p:nvPr>
        </p:nvPicPr>
        <p:blipFill>
          <a:blip r:embed="rId9"/>
          <a:stretch>
            <a:fillRect/>
          </a:stretch>
        </p:blipFill>
        <p:spPr>
          <a:xfrm>
            <a:off x="732402" y="1580796"/>
            <a:ext cx="11459598" cy="81750"/>
          </a:xfrm>
          <a:prstGeom prst="rect">
            <a:avLst/>
          </a:prstGeom>
        </p:spPr>
      </p:pic>
      <p:pic>
        <p:nvPicPr>
          <p:cNvPr id="6" name="Image 5">
            <a:extLst>
              <a:ext uri="{FF2B5EF4-FFF2-40B4-BE49-F238E27FC236}">
                <a16:creationId xmlns:a16="http://schemas.microsoft.com/office/drawing/2014/main" id="{5C7BEB24-182D-BA31-497F-FAB78524AF4E}"/>
              </a:ext>
            </a:extLst>
          </p:cNvPr>
          <p:cNvPicPr>
            <a:picLocks noChangeAspect="1"/>
          </p:cNvPicPr>
          <p:nvPr>
            <p:custDataLst>
              <p:tags r:id="rId4"/>
            </p:custDataLst>
          </p:nvPr>
        </p:nvPicPr>
        <p:blipFill>
          <a:blip r:embed="rId10"/>
          <a:stretch>
            <a:fillRect/>
          </a:stretch>
        </p:blipFill>
        <p:spPr>
          <a:xfrm>
            <a:off x="732402" y="2059779"/>
            <a:ext cx="7452909" cy="3697567"/>
          </a:xfrm>
          <a:prstGeom prst="rect">
            <a:avLst/>
          </a:prstGeom>
        </p:spPr>
      </p:pic>
      <p:sp>
        <p:nvSpPr>
          <p:cNvPr id="7" name="ZoneTexte 6">
            <a:extLst>
              <a:ext uri="{FF2B5EF4-FFF2-40B4-BE49-F238E27FC236}">
                <a16:creationId xmlns:a16="http://schemas.microsoft.com/office/drawing/2014/main" id="{805F1EB9-40B8-B87B-DADF-76D95927C205}"/>
              </a:ext>
            </a:extLst>
          </p:cNvPr>
          <p:cNvSpPr txBox="1"/>
          <p:nvPr>
            <p:custDataLst>
              <p:tags r:id="rId5"/>
            </p:custDataLst>
          </p:nvPr>
        </p:nvSpPr>
        <p:spPr>
          <a:xfrm>
            <a:off x="8433880" y="2059779"/>
            <a:ext cx="3356043" cy="2862322"/>
          </a:xfrm>
          <a:prstGeom prst="rect">
            <a:avLst/>
          </a:prstGeom>
          <a:noFill/>
        </p:spPr>
        <p:txBody>
          <a:bodyPr wrap="square" rtlCol="0">
            <a:spAutoFit/>
          </a:bodyPr>
          <a:lstStyle/>
          <a:p>
            <a:pPr marL="171450" indent="-171450">
              <a:buFont typeface="Wingdings" panose="05000000000000000000" pitchFamily="2" charset="2"/>
              <a:buChar char="Ø"/>
            </a:pPr>
            <a:r>
              <a:rPr lang="fr-CH" b="1" dirty="0"/>
              <a:t>UTILISATION / APPLICATION</a:t>
            </a:r>
          </a:p>
          <a:p>
            <a:pPr marL="171450" indent="-171450">
              <a:buFont typeface="Wingdings" panose="05000000000000000000" pitchFamily="2" charset="2"/>
              <a:buChar char="Ø"/>
            </a:pPr>
            <a:r>
              <a:rPr lang="fr-CH" b="1" dirty="0"/>
              <a:t>TRANSPORT</a:t>
            </a:r>
          </a:p>
          <a:p>
            <a:pPr marL="171450" indent="-171450">
              <a:buFont typeface="Wingdings" panose="05000000000000000000" pitchFamily="2" charset="2"/>
              <a:buChar char="Ø"/>
            </a:pPr>
            <a:r>
              <a:rPr lang="fr-CH" b="1" dirty="0"/>
              <a:t>MESURES DE PROTECTION</a:t>
            </a:r>
          </a:p>
          <a:p>
            <a:pPr marL="171450" indent="-171450">
              <a:buFont typeface="Wingdings" panose="05000000000000000000" pitchFamily="2" charset="2"/>
              <a:buChar char="Ø"/>
            </a:pPr>
            <a:r>
              <a:rPr lang="fr-CH" b="1" dirty="0"/>
              <a:t>MANIPULATION ET STOCKAGE</a:t>
            </a:r>
          </a:p>
          <a:p>
            <a:pPr marL="171450" indent="-171450">
              <a:buFont typeface="Wingdings" panose="05000000000000000000" pitchFamily="2" charset="2"/>
              <a:buChar char="Ø"/>
            </a:pPr>
            <a:r>
              <a:rPr lang="fr-CH" b="1" dirty="0"/>
              <a:t>DANGERS POTENTIELS</a:t>
            </a:r>
          </a:p>
          <a:p>
            <a:pPr marL="171450" indent="-171450">
              <a:buFont typeface="Wingdings" panose="05000000000000000000" pitchFamily="2" charset="2"/>
              <a:buChar char="Ø"/>
            </a:pPr>
            <a:r>
              <a:rPr lang="fr-CH" b="1" dirty="0"/>
              <a:t>CONSEILS DE PRUDENCE</a:t>
            </a:r>
          </a:p>
          <a:p>
            <a:pPr marL="171450" indent="-171450">
              <a:buFont typeface="Wingdings" panose="05000000000000000000" pitchFamily="2" charset="2"/>
              <a:buChar char="Ø"/>
            </a:pPr>
            <a:r>
              <a:rPr lang="fr-CH" b="1" dirty="0"/>
              <a:t>ELIMINATION / PROTECTION DE L’ENVIRONNEMENT</a:t>
            </a:r>
          </a:p>
          <a:p>
            <a:pPr marL="171450" indent="-171450">
              <a:buFont typeface="Wingdings" panose="05000000000000000000" pitchFamily="2" charset="2"/>
              <a:buChar char="Ø"/>
            </a:pPr>
            <a:r>
              <a:rPr lang="fr-CH" b="1" dirty="0"/>
              <a:t>ACCIDENTS</a:t>
            </a:r>
          </a:p>
        </p:txBody>
      </p:sp>
    </p:spTree>
    <p:extLst>
      <p:ext uri="{BB962C8B-B14F-4D97-AF65-F5344CB8AC3E}">
        <p14:creationId xmlns:p14="http://schemas.microsoft.com/office/powerpoint/2010/main" val="150657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3E49-0D50-3D38-57A9-954690B8528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670635C-9ECB-ED6C-FACA-6B738DEDF261}"/>
              </a:ext>
            </a:extLst>
          </p:cNvPr>
          <p:cNvPicPr>
            <a:picLocks noChangeAspect="1"/>
          </p:cNvPicPr>
          <p:nvPr>
            <p:custDataLst>
              <p:tags r:id="rId1"/>
            </p:custDataLst>
          </p:nvPr>
        </p:nvPicPr>
        <p:blipFill>
          <a:blip r:embed="rId7"/>
          <a:stretch>
            <a:fillRect/>
          </a:stretch>
        </p:blipFill>
        <p:spPr>
          <a:xfrm>
            <a:off x="9817901" y="0"/>
            <a:ext cx="2374099" cy="1580795"/>
          </a:xfrm>
          <a:prstGeom prst="rect">
            <a:avLst/>
          </a:prstGeom>
        </p:spPr>
      </p:pic>
      <p:sp>
        <p:nvSpPr>
          <p:cNvPr id="3" name="Titre 1">
            <a:extLst>
              <a:ext uri="{FF2B5EF4-FFF2-40B4-BE49-F238E27FC236}">
                <a16:creationId xmlns:a16="http://schemas.microsoft.com/office/drawing/2014/main" id="{3A75C6CE-30C0-3725-999E-22CD6C7F209B}"/>
              </a:ext>
            </a:extLst>
          </p:cNvPr>
          <p:cNvSpPr txBox="1">
            <a:spLocks/>
          </p:cNvSpPr>
          <p:nvPr>
            <p:custDataLst>
              <p:tags r:id="rId2"/>
            </p:custDataLst>
          </p:nvPr>
        </p:nvSpPr>
        <p:spPr>
          <a:xfrm>
            <a:off x="732402" y="410467"/>
            <a:ext cx="8736550" cy="639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t>C’EST QUOI CES PHRASES H ET P</a:t>
            </a:r>
          </a:p>
        </p:txBody>
      </p:sp>
      <p:pic>
        <p:nvPicPr>
          <p:cNvPr id="4" name="Image 3">
            <a:extLst>
              <a:ext uri="{FF2B5EF4-FFF2-40B4-BE49-F238E27FC236}">
                <a16:creationId xmlns:a16="http://schemas.microsoft.com/office/drawing/2014/main" id="{B3128F2C-846A-4F2F-CE96-9BD2EE317256}"/>
              </a:ext>
            </a:extLst>
          </p:cNvPr>
          <p:cNvPicPr>
            <a:picLocks noChangeAspect="1"/>
          </p:cNvPicPr>
          <p:nvPr>
            <p:custDataLst>
              <p:tags r:id="rId3"/>
            </p:custDataLst>
          </p:nvPr>
        </p:nvPicPr>
        <p:blipFill>
          <a:blip r:embed="rId8"/>
          <a:stretch>
            <a:fillRect/>
          </a:stretch>
        </p:blipFill>
        <p:spPr>
          <a:xfrm>
            <a:off x="732402" y="1580796"/>
            <a:ext cx="11459598" cy="81750"/>
          </a:xfrm>
          <a:prstGeom prst="rect">
            <a:avLst/>
          </a:prstGeom>
        </p:spPr>
      </p:pic>
      <p:sp>
        <p:nvSpPr>
          <p:cNvPr id="5" name="ZoneTexte 4">
            <a:extLst>
              <a:ext uri="{FF2B5EF4-FFF2-40B4-BE49-F238E27FC236}">
                <a16:creationId xmlns:a16="http://schemas.microsoft.com/office/drawing/2014/main" id="{346D3C1E-DA03-DA1C-F27E-4A0C5E9CDC83}"/>
              </a:ext>
            </a:extLst>
          </p:cNvPr>
          <p:cNvSpPr txBox="1"/>
          <p:nvPr>
            <p:custDataLst>
              <p:tags r:id="rId4"/>
            </p:custDataLst>
          </p:nvPr>
        </p:nvSpPr>
        <p:spPr>
          <a:xfrm>
            <a:off x="581830" y="2008250"/>
            <a:ext cx="10775419" cy="3293209"/>
          </a:xfrm>
          <a:prstGeom prst="rect">
            <a:avLst/>
          </a:prstGeom>
          <a:noFill/>
        </p:spPr>
        <p:txBody>
          <a:bodyPr wrap="square" rtlCol="0">
            <a:spAutoFit/>
          </a:bodyPr>
          <a:lstStyle/>
          <a:p>
            <a:pPr>
              <a:spcAft>
                <a:spcPts val="600"/>
              </a:spcAft>
            </a:pPr>
            <a:r>
              <a:rPr lang="fr-CH" b="1" dirty="0"/>
              <a:t>EXTRAIT DES PHRASES DE DANGERS ET PRUDENCE D’UN DURCISSEUR</a:t>
            </a:r>
          </a:p>
          <a:p>
            <a:r>
              <a:rPr lang="fr-CH" b="1" dirty="0"/>
              <a:t>MENTIONS DE DANGER </a:t>
            </a:r>
            <a:r>
              <a:rPr lang="fr-CH" b="1" i="1" dirty="0"/>
              <a:t>(tel qu’on les trouve sur la FDS)</a:t>
            </a:r>
          </a:p>
          <a:p>
            <a:r>
              <a:rPr lang="fr-CH" b="1" dirty="0"/>
              <a:t>H226 Liquide et vapeurs inflammables.</a:t>
            </a:r>
          </a:p>
          <a:p>
            <a:r>
              <a:rPr lang="fr-CH" b="1" dirty="0"/>
              <a:t>H332 Nocif par inhalation.</a:t>
            </a:r>
          </a:p>
          <a:p>
            <a:pPr>
              <a:spcAft>
                <a:spcPts val="600"/>
              </a:spcAft>
            </a:pPr>
            <a:r>
              <a:rPr lang="fr-CH" b="1" dirty="0"/>
              <a:t>H319 Provoque une sévère irritation des yeux.</a:t>
            </a:r>
          </a:p>
          <a:p>
            <a:r>
              <a:rPr lang="fr-CH" b="1" dirty="0"/>
              <a:t>Conseils de prudence </a:t>
            </a:r>
            <a:r>
              <a:rPr lang="fr-CH" b="1" i="1" dirty="0"/>
              <a:t>(tel qu’on les trouve sur la FDS)</a:t>
            </a:r>
          </a:p>
          <a:p>
            <a:r>
              <a:rPr lang="fr-CH" b="1" dirty="0"/>
              <a:t>P260 Ne pas respirer les brouillards / vapeurs / aérosols.</a:t>
            </a:r>
          </a:p>
          <a:p>
            <a:r>
              <a:rPr lang="fr-CH" b="1" dirty="0"/>
              <a:t>P280 Porter des gants de protection / des vêtements de protection / un équipement de protection des yeux / du visage.</a:t>
            </a:r>
          </a:p>
          <a:p>
            <a:r>
              <a:rPr lang="fr-CH" b="1" dirty="0"/>
              <a:t>P303+P361+P353 En cas de contact avec la peau (ou les cheveux): Enlever immédiatement tous les vêtements contaminés. Rincer la peau à l’eau (ou se doucher).</a:t>
            </a:r>
          </a:p>
        </p:txBody>
      </p:sp>
    </p:spTree>
    <p:extLst>
      <p:ext uri="{BB962C8B-B14F-4D97-AF65-F5344CB8AC3E}">
        <p14:creationId xmlns:p14="http://schemas.microsoft.com/office/powerpoint/2010/main" val="20691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60B6-D5B6-3D97-1D3E-97F78125DC2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3EFB27B-0903-C9C4-A057-764255B346D4}"/>
              </a:ext>
            </a:extLst>
          </p:cNvPr>
          <p:cNvPicPr>
            <a:picLocks noChangeAspect="1"/>
          </p:cNvPicPr>
          <p:nvPr>
            <p:custDataLst>
              <p:tags r:id="rId1"/>
            </p:custDataLst>
          </p:nvPr>
        </p:nvPicPr>
        <p:blipFill>
          <a:blip r:embed="rId6"/>
          <a:stretch>
            <a:fillRect/>
          </a:stretch>
        </p:blipFill>
        <p:spPr>
          <a:xfrm>
            <a:off x="9817901" y="0"/>
            <a:ext cx="2374099" cy="1580795"/>
          </a:xfrm>
          <a:prstGeom prst="rect">
            <a:avLst/>
          </a:prstGeom>
        </p:spPr>
      </p:pic>
      <p:sp>
        <p:nvSpPr>
          <p:cNvPr id="3" name="Titre 1">
            <a:extLst>
              <a:ext uri="{FF2B5EF4-FFF2-40B4-BE49-F238E27FC236}">
                <a16:creationId xmlns:a16="http://schemas.microsoft.com/office/drawing/2014/main" id="{16CA3290-E8F0-7EF1-9B0E-AC19F08479A0}"/>
              </a:ext>
            </a:extLst>
          </p:cNvPr>
          <p:cNvSpPr txBox="1">
            <a:spLocks/>
          </p:cNvSpPr>
          <p:nvPr>
            <p:custDataLst>
              <p:tags r:id="rId2"/>
            </p:custDataLst>
          </p:nvPr>
        </p:nvSpPr>
        <p:spPr>
          <a:xfrm>
            <a:off x="732402" y="410467"/>
            <a:ext cx="8736550" cy="639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t>Compatibilités entre les produits</a:t>
            </a:r>
          </a:p>
        </p:txBody>
      </p:sp>
      <p:pic>
        <p:nvPicPr>
          <p:cNvPr id="4" name="Image 3">
            <a:extLst>
              <a:ext uri="{FF2B5EF4-FFF2-40B4-BE49-F238E27FC236}">
                <a16:creationId xmlns:a16="http://schemas.microsoft.com/office/drawing/2014/main" id="{BF5CC3C9-4300-9795-685C-26300899A9CA}"/>
              </a:ext>
            </a:extLst>
          </p:cNvPr>
          <p:cNvPicPr>
            <a:picLocks noChangeAspect="1"/>
          </p:cNvPicPr>
          <p:nvPr>
            <p:custDataLst>
              <p:tags r:id="rId3"/>
            </p:custDataLst>
          </p:nvPr>
        </p:nvPicPr>
        <p:blipFill>
          <a:blip r:embed="rId7"/>
          <a:stretch>
            <a:fillRect/>
          </a:stretch>
        </p:blipFill>
        <p:spPr>
          <a:xfrm>
            <a:off x="732402" y="1580796"/>
            <a:ext cx="11459598" cy="81750"/>
          </a:xfrm>
          <a:prstGeom prst="rect">
            <a:avLst/>
          </a:prstGeom>
        </p:spPr>
      </p:pic>
      <p:pic>
        <p:nvPicPr>
          <p:cNvPr id="6" name="Image 5">
            <a:extLst>
              <a:ext uri="{FF2B5EF4-FFF2-40B4-BE49-F238E27FC236}">
                <a16:creationId xmlns:a16="http://schemas.microsoft.com/office/drawing/2014/main" id="{CAE79268-0CCA-4EA1-BDF5-DD5AC58FE4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02" y="1895411"/>
            <a:ext cx="4716048" cy="4552122"/>
          </a:xfrm>
          <a:prstGeom prst="rect">
            <a:avLst/>
          </a:prstGeom>
        </p:spPr>
      </p:pic>
      <p:pic>
        <p:nvPicPr>
          <p:cNvPr id="9" name="Image 8">
            <a:extLst>
              <a:ext uri="{FF2B5EF4-FFF2-40B4-BE49-F238E27FC236}">
                <a16:creationId xmlns:a16="http://schemas.microsoft.com/office/drawing/2014/main" id="{686AF286-C933-8C09-AA58-8C516E76E997}"/>
              </a:ext>
            </a:extLst>
          </p:cNvPr>
          <p:cNvPicPr>
            <a:picLocks noChangeAspect="1"/>
          </p:cNvPicPr>
          <p:nvPr/>
        </p:nvPicPr>
        <p:blipFill>
          <a:blip r:embed="rId9"/>
          <a:stretch>
            <a:fillRect/>
          </a:stretch>
        </p:blipFill>
        <p:spPr>
          <a:xfrm>
            <a:off x="6096000" y="3522566"/>
            <a:ext cx="3471258" cy="1297812"/>
          </a:xfrm>
          <a:prstGeom prst="rect">
            <a:avLst/>
          </a:prstGeom>
        </p:spPr>
      </p:pic>
    </p:spTree>
    <p:extLst>
      <p:ext uri="{BB962C8B-B14F-4D97-AF65-F5344CB8AC3E}">
        <p14:creationId xmlns:p14="http://schemas.microsoft.com/office/powerpoint/2010/main" val="25774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CD1B-300F-F7A9-C365-E4E5B4071CE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473080E-9302-8DEA-F205-9674BD1488F6}"/>
              </a:ext>
            </a:extLst>
          </p:cNvPr>
          <p:cNvPicPr>
            <a:picLocks noChangeAspect="1"/>
          </p:cNvPicPr>
          <p:nvPr>
            <p:custDataLst>
              <p:tags r:id="rId1"/>
            </p:custDataLst>
          </p:nvPr>
        </p:nvPicPr>
        <p:blipFill>
          <a:blip r:embed="rId6"/>
          <a:stretch>
            <a:fillRect/>
          </a:stretch>
        </p:blipFill>
        <p:spPr>
          <a:xfrm>
            <a:off x="9817901" y="0"/>
            <a:ext cx="2374099" cy="1580795"/>
          </a:xfrm>
          <a:prstGeom prst="rect">
            <a:avLst/>
          </a:prstGeom>
        </p:spPr>
      </p:pic>
      <p:sp>
        <p:nvSpPr>
          <p:cNvPr id="3" name="Titre 1">
            <a:extLst>
              <a:ext uri="{FF2B5EF4-FFF2-40B4-BE49-F238E27FC236}">
                <a16:creationId xmlns:a16="http://schemas.microsoft.com/office/drawing/2014/main" id="{C0F14E62-3CC8-E745-F4CD-FE35A6B7E894}"/>
              </a:ext>
            </a:extLst>
          </p:cNvPr>
          <p:cNvSpPr txBox="1">
            <a:spLocks/>
          </p:cNvSpPr>
          <p:nvPr>
            <p:custDataLst>
              <p:tags r:id="rId2"/>
            </p:custDataLst>
          </p:nvPr>
        </p:nvSpPr>
        <p:spPr>
          <a:xfrm>
            <a:off x="732402" y="410467"/>
            <a:ext cx="8736550" cy="639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t>RÈGLE D’OR</a:t>
            </a:r>
          </a:p>
          <a:p>
            <a:endParaRPr lang="fr-CH" b="1" dirty="0"/>
          </a:p>
        </p:txBody>
      </p:sp>
      <p:pic>
        <p:nvPicPr>
          <p:cNvPr id="4" name="Image 3">
            <a:extLst>
              <a:ext uri="{FF2B5EF4-FFF2-40B4-BE49-F238E27FC236}">
                <a16:creationId xmlns:a16="http://schemas.microsoft.com/office/drawing/2014/main" id="{516853D8-AF42-91B5-ABA6-E07E19A77E9D}"/>
              </a:ext>
            </a:extLst>
          </p:cNvPr>
          <p:cNvPicPr>
            <a:picLocks noChangeAspect="1"/>
          </p:cNvPicPr>
          <p:nvPr>
            <p:custDataLst>
              <p:tags r:id="rId3"/>
            </p:custDataLst>
          </p:nvPr>
        </p:nvPicPr>
        <p:blipFill>
          <a:blip r:embed="rId7"/>
          <a:stretch>
            <a:fillRect/>
          </a:stretch>
        </p:blipFill>
        <p:spPr>
          <a:xfrm>
            <a:off x="732402" y="1580796"/>
            <a:ext cx="11459598" cy="81750"/>
          </a:xfrm>
          <a:prstGeom prst="rect">
            <a:avLst/>
          </a:prstGeom>
        </p:spPr>
      </p:pic>
      <p:pic>
        <p:nvPicPr>
          <p:cNvPr id="5" name="Image 4">
            <a:extLst>
              <a:ext uri="{FF2B5EF4-FFF2-40B4-BE49-F238E27FC236}">
                <a16:creationId xmlns:a16="http://schemas.microsoft.com/office/drawing/2014/main" id="{5568AEEA-6D81-7701-C771-8ABCAC3628F6}"/>
              </a:ext>
            </a:extLst>
          </p:cNvPr>
          <p:cNvPicPr>
            <a:picLocks noChangeAspect="1"/>
          </p:cNvPicPr>
          <p:nvPr/>
        </p:nvPicPr>
        <p:blipFill>
          <a:blip r:embed="rId8"/>
          <a:stretch>
            <a:fillRect/>
          </a:stretch>
        </p:blipFill>
        <p:spPr>
          <a:xfrm>
            <a:off x="732402" y="1821195"/>
            <a:ext cx="3596952" cy="4249280"/>
          </a:xfrm>
          <a:prstGeom prst="rect">
            <a:avLst/>
          </a:prstGeom>
        </p:spPr>
      </p:pic>
      <p:sp>
        <p:nvSpPr>
          <p:cNvPr id="6" name="ZoneTexte 5">
            <a:extLst>
              <a:ext uri="{FF2B5EF4-FFF2-40B4-BE49-F238E27FC236}">
                <a16:creationId xmlns:a16="http://schemas.microsoft.com/office/drawing/2014/main" id="{01655CF7-1610-65E4-0439-81E020A938A4}"/>
              </a:ext>
            </a:extLst>
          </p:cNvPr>
          <p:cNvSpPr txBox="1"/>
          <p:nvPr/>
        </p:nvSpPr>
        <p:spPr>
          <a:xfrm>
            <a:off x="4465983" y="2003902"/>
            <a:ext cx="7275443" cy="3416320"/>
          </a:xfrm>
          <a:prstGeom prst="rect">
            <a:avLst/>
          </a:prstGeom>
          <a:noFill/>
        </p:spPr>
        <p:txBody>
          <a:bodyPr wrap="square" rtlCol="0">
            <a:spAutoFit/>
          </a:bodyPr>
          <a:lstStyle/>
          <a:p>
            <a:pPr marL="342900" indent="-342900">
              <a:buFont typeface="+mj-lt"/>
              <a:buAutoNum type="arabicPeriod"/>
            </a:pPr>
            <a:r>
              <a:rPr lang="fr-FR" b="1" dirty="0"/>
              <a:t>L'étiquette d'abord :</a:t>
            </a:r>
            <a:r>
              <a:rPr lang="fr-FR" dirty="0"/>
              <a:t> Ne manipulez jamais un produit sans avoir jeté un œil aux pictogrammes. Si vous voyez la </a:t>
            </a:r>
            <a:r>
              <a:rPr lang="fr-FR" b="1" dirty="0"/>
              <a:t>silhouette (GHS 08)</a:t>
            </a:r>
            <a:r>
              <a:rPr lang="fr-FR" dirty="0"/>
              <a:t> ou la </a:t>
            </a:r>
            <a:r>
              <a:rPr lang="fr-FR" b="1" dirty="0"/>
              <a:t>flamme (GHS 02)</a:t>
            </a:r>
            <a:r>
              <a:rPr lang="fr-FR" dirty="0"/>
              <a:t>, redoublez de vigilance.</a:t>
            </a:r>
          </a:p>
          <a:p>
            <a:pPr marL="342900" indent="-342900">
              <a:buFont typeface="+mj-lt"/>
              <a:buAutoNum type="arabicPeriod"/>
            </a:pPr>
            <a:r>
              <a:rPr lang="fr-FR" b="1" dirty="0"/>
              <a:t>H et P, pas de mystère : </a:t>
            </a:r>
            <a:r>
              <a:rPr lang="fr-FR" dirty="0"/>
              <a:t>Rappelez-vous que derrière chaque code se cache une information vitale. </a:t>
            </a:r>
            <a:r>
              <a:rPr lang="fr-FR" b="1" dirty="0"/>
              <a:t>H</a:t>
            </a:r>
            <a:r>
              <a:rPr lang="fr-FR" dirty="0"/>
              <a:t> pour le danger (ce que le produit fait), </a:t>
            </a:r>
            <a:r>
              <a:rPr lang="fr-FR" b="1" dirty="0"/>
              <a:t>P</a:t>
            </a:r>
            <a:r>
              <a:rPr lang="fr-FR" dirty="0"/>
              <a:t> pour la prudence (ce que vous devez faire).</a:t>
            </a:r>
          </a:p>
          <a:p>
            <a:pPr marL="342900" indent="-342900">
              <a:buFont typeface="+mj-lt"/>
              <a:buAutoNum type="arabicPeriod"/>
            </a:pPr>
            <a:r>
              <a:rPr lang="fr-FR" b="1" dirty="0"/>
              <a:t>Zéro risque pour la santé :</a:t>
            </a:r>
            <a:r>
              <a:rPr lang="fr-FR" dirty="0"/>
              <a:t> L'équipement de protection individuelle (EPI) n'est pas une option. Un masque ou des gants adaptés sont votre seule barrière contre les effets invisibles à long terme.</a:t>
            </a:r>
          </a:p>
          <a:p>
            <a:pPr marL="342900" indent="-342900">
              <a:buFont typeface="+mj-lt"/>
              <a:buAutoNum type="arabicPeriod"/>
            </a:pPr>
            <a:r>
              <a:rPr lang="fr-FR" b="1" dirty="0"/>
              <a:t>En cas de doute, demandez: </a:t>
            </a:r>
            <a:r>
              <a:rPr lang="fr-FR" dirty="0"/>
              <a:t>Si une Fiche de Données de Sécurité (FDS) vous semble obscure ou si un stockage vous paraît suspect, parlez-en avant d'agir. La sécurité est une responsabilité partagée.</a:t>
            </a:r>
            <a:endParaRPr lang="fr-CH" dirty="0"/>
          </a:p>
        </p:txBody>
      </p:sp>
    </p:spTree>
    <p:extLst>
      <p:ext uri="{BB962C8B-B14F-4D97-AF65-F5344CB8AC3E}">
        <p14:creationId xmlns:p14="http://schemas.microsoft.com/office/powerpoint/2010/main" val="793739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5"/>
</p:tagLst>
</file>

<file path=ppt/tags/tag1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20"/>
</p:tagLst>
</file>

<file path=ppt/tags/tag24.xml><?xml version="1.0" encoding="utf-8"?>
<p:tagLst xmlns:a="http://schemas.openxmlformats.org/drawingml/2006/main" xmlns:r="http://schemas.openxmlformats.org/officeDocument/2006/relationships" xmlns:p="http://schemas.openxmlformats.org/presentationml/2006/main">
  <p:tag name="NUM" val="21"/>
</p:tagLst>
</file>

<file path=ppt/tags/tag25.xml><?xml version="1.0" encoding="utf-8"?>
<p:tagLst xmlns:a="http://schemas.openxmlformats.org/drawingml/2006/main" xmlns:r="http://schemas.openxmlformats.org/officeDocument/2006/relationships" xmlns:p="http://schemas.openxmlformats.org/presentationml/2006/main">
  <p:tag name="NUM" val="22"/>
</p:tagLst>
</file>

<file path=ppt/tags/tag26.xml><?xml version="1.0" encoding="utf-8"?>
<p:tagLst xmlns:a="http://schemas.openxmlformats.org/drawingml/2006/main" xmlns:r="http://schemas.openxmlformats.org/officeDocument/2006/relationships" xmlns:p="http://schemas.openxmlformats.org/presentationml/2006/main">
  <p:tag name="NUM" val="23"/>
</p:tagLst>
</file>

<file path=ppt/tags/tag27.xml><?xml version="1.0" encoding="utf-8"?>
<p:tagLst xmlns:a="http://schemas.openxmlformats.org/drawingml/2006/main" xmlns:r="http://schemas.openxmlformats.org/officeDocument/2006/relationships" xmlns:p="http://schemas.openxmlformats.org/presentationml/2006/main">
  <p:tag name="NUM" val="2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424</TotalTime>
  <Words>1149</Words>
  <Application>Microsoft Office PowerPoint</Application>
  <PresentationFormat>Grand écran</PresentationFormat>
  <Paragraphs>140</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Aptos</vt:lpstr>
      <vt:lpstr>Aptos Display</vt:lpstr>
      <vt:lpstr>Arial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Thierry Dougoud</dc:creator>
  <cp:lastModifiedBy>Thierry Dougoud</cp:lastModifiedBy>
  <cp:revision>16</cp:revision>
  <dcterms:created xsi:type="dcterms:W3CDTF">2026-03-18T14:57:12Z</dcterms:created>
  <dcterms:modified xsi:type="dcterms:W3CDTF">2026-03-20T10:11:57Z</dcterms:modified>
</cp:coreProperties>
</file>